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7559675" cx="10691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pa++PHb5vL8KS4jt0MGgBYP/h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B5EB51-2B46-408B-83C9-08CAA1DAD8F8}">
  <a:tblStyle styleId="{B7B5EB51-2B46-408B-83C9-08CAA1DAD8F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26620861832011E-2"/>
          <c:y val="2.9398661634872831E-2"/>
          <c:w val="0.60012078328524898"/>
          <c:h val="0.866369719841487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81-403F-A6D5-64EDAF3875E3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81-403F-A6D5-64EDAF3875E3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81-403F-A6D5-64EDAF3875E3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81-403F-A6D5-64EDAF3875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НДКР та налаштування 12000 USD</c:v>
                </c:pt>
                <c:pt idx="1">
                  <c:v>Випробування нових матеріалів 3000 USD</c:v>
                </c:pt>
                <c:pt idx="2">
                  <c:v>Сертифікація та ТУ 4000 USD</c:v>
                </c:pt>
                <c:pt idx="3">
                  <c:v>Заробітна плата 6000 USD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12000</c:v>
                </c:pt>
                <c:pt idx="1">
                  <c:v>3000</c:v>
                </c:pt>
                <c:pt idx="2">
                  <c:v>4000</c:v>
                </c:pt>
                <c:pt idx="3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8-4796-A748-35C575A4E1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081-403F-A6D5-64EDAF3875E3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081-403F-A6D5-64EDAF3875E3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081-403F-A6D5-64EDAF3875E3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081-403F-A6D5-64EDAF3875E3}"/>
              </c:ext>
            </c:extLst>
          </c:dPt>
          <c:cat>
            <c:strRef>
              <c:f>Лист1!$A$2:$A$5</c:f>
              <c:strCache>
                <c:ptCount val="4"/>
                <c:pt idx="0">
                  <c:v>НДКР та налаштування 12000 USD</c:v>
                </c:pt>
                <c:pt idx="1">
                  <c:v>Випробування нових матеріалів 3000 USD</c:v>
                </c:pt>
                <c:pt idx="2">
                  <c:v>Сертифікація та ТУ 4000 USD</c:v>
                </c:pt>
                <c:pt idx="3">
                  <c:v>Заробітна плата 6000 USD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0.48</c:v>
                </c:pt>
                <c:pt idx="1">
                  <c:v>0.12</c:v>
                </c:pt>
                <c:pt idx="2">
                  <c:v>0.16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8-4796-A748-35C575A4E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6911595621655"/>
          <c:y val="9.8214448226279102E-2"/>
          <c:w val="0.32864232977770341"/>
          <c:h val="0.64079787566583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0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4" name="Google Shape;364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1:notes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2:notes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3:notes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20" name="Google Shape;520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5:notes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6:notes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7:notes"/>
          <p:cNvSpPr/>
          <p:nvPr>
            <p:ph idx="2" type="sldImg"/>
          </p:nvPr>
        </p:nvSpPr>
        <p:spPr>
          <a:xfrm>
            <a:off x="1004513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6" name="Google Shape;296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/>
          <p:cNvSpPr/>
          <p:nvPr>
            <p:ph idx="2" type="sldImg"/>
          </p:nvPr>
        </p:nvSpPr>
        <p:spPr>
          <a:xfrm>
            <a:off x="1004888" y="685800"/>
            <a:ext cx="48498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7" name="Google Shape;337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 b="7833" l="0" r="0" t="7834"/>
          <a:stretch/>
        </p:blipFill>
        <p:spPr>
          <a:xfrm>
            <a:off x="0" y="-2"/>
            <a:ext cx="10691813" cy="7559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 txBox="1"/>
          <p:nvPr>
            <p:ph type="ctrTitle"/>
          </p:nvPr>
        </p:nvSpPr>
        <p:spPr>
          <a:xfrm>
            <a:off x="736455" y="806853"/>
            <a:ext cx="6346871" cy="24358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4C"/>
              </a:buClr>
              <a:buSzPts val="4210"/>
              <a:buFont typeface="Arial"/>
              <a:buNone/>
              <a:defRPr sz="4210">
                <a:solidFill>
                  <a:srgbClr val="0C3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subTitle"/>
          </p:nvPr>
        </p:nvSpPr>
        <p:spPr>
          <a:xfrm>
            <a:off x="736455" y="3545229"/>
            <a:ext cx="6346871" cy="1111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rgbClr val="0C344C"/>
              </a:buClr>
              <a:buSzPts val="1754"/>
              <a:buNone/>
              <a:defRPr sz="1754">
                <a:solidFill>
                  <a:srgbClr val="0C344C"/>
                </a:solidFill>
              </a:defRPr>
            </a:lvl1pPr>
            <a:lvl2pPr lvl="1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sz="1754"/>
            </a:lvl2pPr>
            <a:lvl3pPr lvl="2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None/>
              <a:defRPr sz="1579"/>
            </a:lvl3pPr>
            <a:lvl4pPr lvl="3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4pPr>
            <a:lvl5pPr lvl="4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5pPr>
            <a:lvl6pPr lvl="5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6pPr>
            <a:lvl7pPr lvl="6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7pPr>
            <a:lvl8pPr lvl="7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8pPr>
            <a:lvl9pPr lvl="8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9pPr>
          </a:lstStyle>
          <a:p/>
        </p:txBody>
      </p:sp>
      <p:sp>
        <p:nvSpPr>
          <p:cNvPr id="16" name="Google Shape;16;p18"/>
          <p:cNvSpPr/>
          <p:nvPr/>
        </p:nvSpPr>
        <p:spPr>
          <a:xfrm flipH="1">
            <a:off x="7559446" y="0"/>
            <a:ext cx="3132367" cy="3932080"/>
          </a:xfrm>
          <a:custGeom>
            <a:rect b="b" l="l" r="r" t="t"/>
            <a:pathLst>
              <a:path extrusionOk="0" h="2247" w="2250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 flipH="1">
            <a:off x="6984483" y="300989"/>
            <a:ext cx="3707330" cy="4644300"/>
          </a:xfrm>
          <a:custGeom>
            <a:rect b="b" l="l" r="r" t="t"/>
            <a:pathLst>
              <a:path extrusionOk="0" h="3253" w="3264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 flipH="1">
            <a:off x="10016615" y="1625681"/>
            <a:ext cx="675199" cy="1377191"/>
          </a:xfrm>
          <a:custGeom>
            <a:rect b="b" l="l" r="r" t="t"/>
            <a:pathLst>
              <a:path extrusionOk="0" h="787" w="485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 flipH="1">
            <a:off x="6391421" y="-1"/>
            <a:ext cx="2885832" cy="2845378"/>
          </a:xfrm>
          <a:custGeom>
            <a:rect b="b" l="l" r="r" t="t"/>
            <a:pathLst>
              <a:path extrusionOk="0" h="1368" w="1744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 flipH="1">
            <a:off x="10016615" y="4721298"/>
            <a:ext cx="675199" cy="1377191"/>
          </a:xfrm>
          <a:custGeom>
            <a:rect b="b" l="l" r="r" t="t"/>
            <a:pathLst>
              <a:path extrusionOk="0" h="787" w="485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 flipH="1">
            <a:off x="9505691" y="0"/>
            <a:ext cx="1186122" cy="1488950"/>
          </a:xfrm>
          <a:custGeom>
            <a:rect b="b" l="l" r="r" t="t"/>
            <a:pathLst>
              <a:path extrusionOk="0" h="2250" w="2253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 flipH="1">
            <a:off x="5758892" y="1751"/>
            <a:ext cx="2264632" cy="2843627"/>
          </a:xfrm>
          <a:custGeom>
            <a:rect b="b" l="l" r="r" t="t"/>
            <a:pathLst>
              <a:path extrusionOk="0" h="2868" w="2871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 flipH="1" rot="10800000">
            <a:off x="0" y="5110125"/>
            <a:ext cx="1951356" cy="2449550"/>
          </a:xfrm>
          <a:custGeom>
            <a:rect b="b" l="l" r="r" t="t"/>
            <a:pathLst>
              <a:path extrusionOk="0" h="2247" w="2250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 flipH="1" rot="10800000">
            <a:off x="0" y="3668099"/>
            <a:ext cx="2309538" cy="2893238"/>
          </a:xfrm>
          <a:custGeom>
            <a:rect b="b" l="l" r="r" t="t"/>
            <a:pathLst>
              <a:path extrusionOk="0" h="3253" w="3264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/>
          <p:nvPr/>
        </p:nvSpPr>
        <p:spPr>
          <a:xfrm flipH="1" rot="10800000">
            <a:off x="437590" y="5787104"/>
            <a:ext cx="1797773" cy="1772572"/>
          </a:xfrm>
          <a:custGeom>
            <a:rect b="b" l="l" r="r" t="t"/>
            <a:pathLst>
              <a:path extrusionOk="0" h="1368" w="1744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 flipH="1" rot="10800000">
            <a:off x="1187741" y="5562997"/>
            <a:ext cx="1590131" cy="1996678"/>
          </a:xfrm>
          <a:custGeom>
            <a:rect b="b" l="l" r="r" t="t"/>
            <a:pathLst>
              <a:path extrusionOk="0" h="2868" w="2871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2701507" y="676177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5222213" y="6761779"/>
            <a:ext cx="274356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080825" y="6761779"/>
            <a:ext cx="1875926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grpSp>
        <p:nvGrpSpPr>
          <p:cNvPr id="30" name="Google Shape;30;p18"/>
          <p:cNvGrpSpPr/>
          <p:nvPr/>
        </p:nvGrpSpPr>
        <p:grpSpPr>
          <a:xfrm flipH="1" rot="10800000">
            <a:off x="1" y="-660542"/>
            <a:ext cx="2111070" cy="436552"/>
            <a:chOff x="0" y="0"/>
            <a:chExt cx="5963" cy="981"/>
          </a:xfrm>
        </p:grpSpPr>
        <p:sp>
          <p:nvSpPr>
            <p:cNvPr id="31" name="Google Shape;31;p18"/>
            <p:cNvSpPr/>
            <p:nvPr/>
          </p:nvSpPr>
          <p:spPr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" type="body"/>
          </p:nvPr>
        </p:nvSpPr>
        <p:spPr>
          <a:xfrm rot="5400000">
            <a:off x="2947634" y="-200159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 rot="5400000">
            <a:off x="5600802" y="2453009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 rot="5400000">
            <a:off x="923134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0" y="6877204"/>
            <a:ext cx="10691813" cy="682471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grpSp>
        <p:nvGrpSpPr>
          <p:cNvPr id="41" name="Google Shape;41;p19"/>
          <p:cNvGrpSpPr/>
          <p:nvPr/>
        </p:nvGrpSpPr>
        <p:grpSpPr>
          <a:xfrm flipH="1" rot="10800000">
            <a:off x="1" y="-660542"/>
            <a:ext cx="2111070" cy="436552"/>
            <a:chOff x="0" y="0"/>
            <a:chExt cx="5963" cy="981"/>
          </a:xfrm>
        </p:grpSpPr>
        <p:sp>
          <p:nvSpPr>
            <p:cNvPr id="42" name="Google Shape;42;p19"/>
            <p:cNvSpPr/>
            <p:nvPr/>
          </p:nvSpPr>
          <p:spPr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9"/>
            <p:cNvSpPr/>
            <p:nvPr/>
          </p:nvSpPr>
          <p:spPr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9"/>
            <p:cNvSpPr/>
            <p:nvPr/>
          </p:nvSpPr>
          <p:spPr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9"/>
            <p:cNvSpPr/>
            <p:nvPr/>
          </p:nvSpPr>
          <p:spPr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9"/>
            <p:cNvSpPr/>
            <p:nvPr/>
          </p:nvSpPr>
          <p:spPr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19"/>
          <p:cNvSpPr/>
          <p:nvPr/>
        </p:nvSpPr>
        <p:spPr>
          <a:xfrm flipH="1">
            <a:off x="7559446" y="0"/>
            <a:ext cx="3132367" cy="3932080"/>
          </a:xfrm>
          <a:custGeom>
            <a:rect b="b" l="l" r="r" t="t"/>
            <a:pathLst>
              <a:path extrusionOk="0" h="2247" w="2250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/>
          <p:nvPr/>
        </p:nvSpPr>
        <p:spPr>
          <a:xfrm flipH="1">
            <a:off x="6984483" y="300989"/>
            <a:ext cx="3707330" cy="4644300"/>
          </a:xfrm>
          <a:custGeom>
            <a:rect b="b" l="l" r="r" t="t"/>
            <a:pathLst>
              <a:path extrusionOk="0" h="3253" w="3264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>
                  <a:alpha val="25882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9"/>
          <p:cNvSpPr/>
          <p:nvPr/>
        </p:nvSpPr>
        <p:spPr>
          <a:xfrm flipH="1">
            <a:off x="10016615" y="1625681"/>
            <a:ext cx="675199" cy="1377191"/>
          </a:xfrm>
          <a:custGeom>
            <a:rect b="b" l="l" r="r" t="t"/>
            <a:pathLst>
              <a:path extrusionOk="0" h="787" w="485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/>
          <p:nvPr/>
        </p:nvSpPr>
        <p:spPr>
          <a:xfrm flipH="1">
            <a:off x="6391421" y="-1"/>
            <a:ext cx="2885832" cy="2845378"/>
          </a:xfrm>
          <a:custGeom>
            <a:rect b="b" l="l" r="r" t="t"/>
            <a:pathLst>
              <a:path extrusionOk="0" h="1368" w="1744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/>
          <p:nvPr/>
        </p:nvSpPr>
        <p:spPr>
          <a:xfrm flipH="1">
            <a:off x="9505691" y="0"/>
            <a:ext cx="1186122" cy="1488950"/>
          </a:xfrm>
          <a:custGeom>
            <a:rect b="b" l="l" r="r" t="t"/>
            <a:pathLst>
              <a:path extrusionOk="0" h="2250" w="2253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9"/>
          <p:cNvSpPr/>
          <p:nvPr/>
        </p:nvSpPr>
        <p:spPr>
          <a:xfrm flipH="1">
            <a:off x="5758892" y="1751"/>
            <a:ext cx="2264632" cy="2843627"/>
          </a:xfrm>
          <a:custGeom>
            <a:rect b="b" l="l" r="r" t="t"/>
            <a:pathLst>
              <a:path extrusionOk="0" h="2868" w="2871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729493" y="1884670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62"/>
              <a:buFont typeface="Arial"/>
              <a:buNone/>
              <a:defRPr sz="526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" type="body"/>
          </p:nvPr>
        </p:nvSpPr>
        <p:spPr>
          <a:xfrm>
            <a:off x="729493" y="5059034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rgbClr val="888888"/>
              </a:buClr>
              <a:buSzPts val="2105"/>
              <a:buNone/>
              <a:defRPr sz="2105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754"/>
              <a:buNone/>
              <a:defRPr sz="175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579"/>
              <a:buNone/>
              <a:defRPr sz="157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" type="body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2" type="body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736455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736455" y="1853171"/>
            <a:ext cx="4523138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105"/>
              <a:buNone/>
              <a:defRPr b="1" sz="2105"/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b="1" sz="1754"/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None/>
              <a:defRPr b="1" sz="1579"/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9pPr>
          </a:lstStyle>
          <a:p/>
        </p:txBody>
      </p:sp>
      <p:sp>
        <p:nvSpPr>
          <p:cNvPr id="75" name="Google Shape;75;p23"/>
          <p:cNvSpPr txBox="1"/>
          <p:nvPr>
            <p:ph idx="2" type="body"/>
          </p:nvPr>
        </p:nvSpPr>
        <p:spPr>
          <a:xfrm>
            <a:off x="736455" y="2761381"/>
            <a:ext cx="4523138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3" type="body"/>
          </p:nvPr>
        </p:nvSpPr>
        <p:spPr>
          <a:xfrm>
            <a:off x="5412730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105"/>
              <a:buNone/>
              <a:defRPr b="1" sz="2105"/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b="1" sz="1754"/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None/>
              <a:defRPr b="1" sz="1579"/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9pPr>
          </a:lstStyle>
          <a:p/>
        </p:txBody>
      </p:sp>
      <p:sp>
        <p:nvSpPr>
          <p:cNvPr id="77" name="Google Shape;77;p23"/>
          <p:cNvSpPr txBox="1"/>
          <p:nvPr>
            <p:ph idx="4" type="body"/>
          </p:nvPr>
        </p:nvSpPr>
        <p:spPr>
          <a:xfrm>
            <a:off x="5412730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4545413" y="1088454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781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806"/>
              <a:buChar char="•"/>
              <a:defRPr sz="2806"/>
            </a:lvl1pPr>
            <a:lvl2pPr indent="-384556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56"/>
              <a:buChar char="•"/>
              <a:defRPr sz="2456"/>
            </a:lvl2pPr>
            <a:lvl3pPr indent="-362267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105"/>
              <a:buChar char="•"/>
              <a:defRPr sz="2105"/>
            </a:lvl3pPr>
            <a:lvl4pPr indent="-339979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4pPr>
            <a:lvl5pPr indent="-339979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5pPr>
            <a:lvl6pPr indent="-339979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6pPr>
            <a:lvl7pPr indent="-339979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7pPr>
            <a:lvl8pPr indent="-339978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8pPr>
            <a:lvl9pPr indent="-339978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9pPr>
          </a:lstStyle>
          <a:p/>
        </p:txBody>
      </p:sp>
      <p:sp>
        <p:nvSpPr>
          <p:cNvPr id="89" name="Google Shape;89;p25"/>
          <p:cNvSpPr txBox="1"/>
          <p:nvPr>
            <p:ph idx="2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052"/>
              <a:buNone/>
              <a:defRPr sz="1052"/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/>
          <p:nvPr>
            <p:ph idx="2" type="pic"/>
          </p:nvPr>
        </p:nvSpPr>
        <p:spPr>
          <a:xfrm>
            <a:off x="4545413" y="1088454"/>
            <a:ext cx="541273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6"/>
          <p:cNvSpPr txBox="1"/>
          <p:nvPr>
            <p:ph idx="1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052"/>
              <a:buNone/>
              <a:defRPr sz="1052"/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9pPr>
          </a:lstStyle>
          <a:p/>
        </p:txBody>
      </p:sp>
      <p:sp>
        <p:nvSpPr>
          <p:cNvPr id="97" name="Google Shape;97;p26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9"/>
              <a:buFont typeface="Arial"/>
              <a:buNone/>
              <a:defRPr b="0" i="0" sz="38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4556" lvl="0" marL="457200" marR="0" rtl="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Char char="•"/>
              <a:defRPr b="0" i="0" sz="24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2267" lvl="1" marL="9144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Char char="•"/>
              <a:defRPr b="0" i="0" sz="21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9979" lvl="2" marL="13716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Font typeface="Arial"/>
              <a:buChar char="•"/>
              <a:defRPr b="0" i="0" sz="17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8866" lvl="3" marL="18288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8866" lvl="4" marL="22860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8866" lvl="5" marL="27432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8866" lvl="6" marL="32004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8866" lvl="7" marL="36576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8866" lvl="8" marL="41148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5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8.jpg"/><Relationship Id="rId7" Type="http://schemas.openxmlformats.org/officeDocument/2006/relationships/image" Target="../media/image25.png"/><Relationship Id="rId8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7.jpg"/><Relationship Id="rId7" Type="http://schemas.openxmlformats.org/officeDocument/2006/relationships/image" Target="../media/image2.png"/><Relationship Id="rId8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3.jpg"/><Relationship Id="rId7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type="ctrTitle"/>
          </p:nvPr>
        </p:nvSpPr>
        <p:spPr>
          <a:xfrm>
            <a:off x="3223793" y="1751187"/>
            <a:ext cx="3522696" cy="7580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4C"/>
              </a:buClr>
              <a:buSzPts val="4400"/>
              <a:buFont typeface="Arial"/>
              <a:buNone/>
            </a:pPr>
            <a:r>
              <a:rPr b="1" lang="uk-UA" sz="4400"/>
              <a:t>ЕкоНаноБуд</a:t>
            </a:r>
            <a:endParaRPr b="1" sz="4400"/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172" y="308297"/>
            <a:ext cx="23145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3033298" y="3495563"/>
            <a:ext cx="66262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357189"/>
                </a:solidFill>
                <a:latin typeface="Calibri"/>
                <a:ea typeface="Calibri"/>
                <a:cs typeface="Calibri"/>
                <a:sym typeface="Calibri"/>
              </a:rPr>
              <a:t>з використанням промислових відходів</a:t>
            </a:r>
            <a:endParaRPr b="1" i="0" sz="2400" u="none" cap="none" strike="noStrike">
              <a:solidFill>
                <a:srgbClr val="357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004699" y="2790970"/>
            <a:ext cx="71115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357189"/>
                </a:solidFill>
                <a:latin typeface="Calibri"/>
                <a:ea typeface="Calibri"/>
                <a:cs typeface="Calibri"/>
                <a:sym typeface="Calibri"/>
              </a:rPr>
              <a:t>Виготовлення екологічних полімерних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357189"/>
                </a:solidFill>
                <a:latin typeface="Calibri"/>
                <a:ea typeface="Calibri"/>
                <a:cs typeface="Calibri"/>
                <a:sym typeface="Calibri"/>
              </a:rPr>
              <a:t>будівельних матеріалів нового покоління  </a:t>
            </a:r>
            <a:endParaRPr b="1" i="0" sz="2400" u="none" cap="none" strike="noStrike">
              <a:solidFill>
                <a:srgbClr val="3571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7179469" y="6583414"/>
            <a:ext cx="2200275" cy="520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zero emission project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b="1" i="0" lang="uk-UA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0% waste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9283086" y="6092091"/>
            <a:ext cx="1503302" cy="15033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0"/>
          <p:cNvPicPr preferRelativeResize="0"/>
          <p:nvPr/>
        </p:nvPicPr>
        <p:blipFill rotWithShape="1">
          <a:blip r:embed="rId3">
            <a:alphaModFix/>
          </a:blip>
          <a:srcRect b="15579" l="0" r="0" t="7812"/>
          <a:stretch/>
        </p:blipFill>
        <p:spPr>
          <a:xfrm>
            <a:off x="-12477" y="1122366"/>
            <a:ext cx="10691813" cy="546714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0"/>
          <p:cNvSpPr/>
          <p:nvPr/>
        </p:nvSpPr>
        <p:spPr>
          <a:xfrm>
            <a:off x="0" y="1018548"/>
            <a:ext cx="10691813" cy="5839451"/>
          </a:xfrm>
          <a:prstGeom prst="rect">
            <a:avLst/>
          </a:prstGeom>
          <a:solidFill>
            <a:srgbClr val="0C344C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10"/>
          <p:cNvGrpSpPr/>
          <p:nvPr/>
        </p:nvGrpSpPr>
        <p:grpSpPr>
          <a:xfrm>
            <a:off x="-1" y="5849312"/>
            <a:ext cx="10691813" cy="1674225"/>
            <a:chOff x="0" y="4948862"/>
            <a:chExt cx="12192000" cy="1909138"/>
          </a:xfrm>
        </p:grpSpPr>
        <p:sp>
          <p:nvSpPr>
            <p:cNvPr id="369" name="Google Shape;369;p10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10"/>
          <p:cNvGrpSpPr/>
          <p:nvPr/>
        </p:nvGrpSpPr>
        <p:grpSpPr>
          <a:xfrm>
            <a:off x="371209" y="-2724"/>
            <a:ext cx="1240778" cy="482568"/>
            <a:chOff x="5401469" y="1588"/>
            <a:chExt cx="1389063" cy="540239"/>
          </a:xfrm>
        </p:grpSpPr>
        <p:sp>
          <p:nvSpPr>
            <p:cNvPr id="372" name="Google Shape;372;p10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10"/>
          <p:cNvSpPr txBox="1"/>
          <p:nvPr/>
        </p:nvSpPr>
        <p:spPr>
          <a:xfrm>
            <a:off x="783290" y="402785"/>
            <a:ext cx="1909086" cy="6992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Покупці</a:t>
            </a:r>
            <a:endParaRPr/>
          </a:p>
        </p:txBody>
      </p:sp>
      <p:sp>
        <p:nvSpPr>
          <p:cNvPr id="375" name="Google Shape;375;p10"/>
          <p:cNvSpPr txBox="1"/>
          <p:nvPr/>
        </p:nvSpPr>
        <p:spPr>
          <a:xfrm>
            <a:off x="1484367" y="3007162"/>
            <a:ext cx="7110986" cy="34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 обладнання чекають декілька великих українських  компаній: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0"/>
          <p:cNvSpPr/>
          <p:nvPr/>
        </p:nvSpPr>
        <p:spPr>
          <a:xfrm>
            <a:off x="1401266" y="1828732"/>
            <a:ext cx="7698128" cy="653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Заводи із виробництва асфальтобетону та будівельних матеріалів (для модернізації виробництва) 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10"/>
          <p:cNvGrpSpPr/>
          <p:nvPr/>
        </p:nvGrpSpPr>
        <p:grpSpPr>
          <a:xfrm>
            <a:off x="3774972" y="3760371"/>
            <a:ext cx="3122168" cy="607270"/>
            <a:chOff x="0" y="52175"/>
            <a:chExt cx="3122168" cy="607270"/>
          </a:xfrm>
        </p:grpSpPr>
        <p:sp>
          <p:nvSpPr>
            <p:cNvPr id="378" name="Google Shape;378;p10"/>
            <p:cNvSpPr/>
            <p:nvPr/>
          </p:nvSpPr>
          <p:spPr>
            <a:xfrm>
              <a:off x="0" y="52175"/>
              <a:ext cx="3122168" cy="60727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00257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ctr" dir="5400000" dist="50800">
                <a:srgbClr val="00257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0"/>
            <p:cNvSpPr txBox="1"/>
            <p:nvPr/>
          </p:nvSpPr>
          <p:spPr>
            <a:xfrm>
              <a:off x="29644" y="81819"/>
              <a:ext cx="3062880" cy="547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uk-UA" sz="1800" u="none" cap="none" strike="noStrike">
                  <a:solidFill>
                    <a:srgbClr val="00257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ABRS Group</a:t>
              </a:r>
              <a:endParaRPr b="0" i="0" sz="1800" u="none" cap="none" strike="noStrike">
                <a:solidFill>
                  <a:srgbClr val="00257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uk-UA" sz="1800" u="none" cap="none" strike="noStrike">
                  <a:solidFill>
                    <a:srgbClr val="00257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(проект Велике будівництво) </a:t>
              </a:r>
              <a:endParaRPr/>
            </a:p>
          </p:txBody>
        </p:sp>
      </p:grpSp>
      <p:grpSp>
        <p:nvGrpSpPr>
          <p:cNvPr id="380" name="Google Shape;380;p10"/>
          <p:cNvGrpSpPr/>
          <p:nvPr/>
        </p:nvGrpSpPr>
        <p:grpSpPr>
          <a:xfrm>
            <a:off x="7142054" y="3708811"/>
            <a:ext cx="2672952" cy="629257"/>
            <a:chOff x="0" y="615"/>
            <a:chExt cx="2672952" cy="629257"/>
          </a:xfrm>
        </p:grpSpPr>
        <p:sp>
          <p:nvSpPr>
            <p:cNvPr id="381" name="Google Shape;381;p10"/>
            <p:cNvSpPr/>
            <p:nvPr/>
          </p:nvSpPr>
          <p:spPr>
            <a:xfrm>
              <a:off x="0" y="615"/>
              <a:ext cx="2672952" cy="62925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00257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ctr" dir="5400000" dist="50800">
                <a:srgbClr val="00257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0"/>
            <p:cNvSpPr txBox="1"/>
            <p:nvPr/>
          </p:nvSpPr>
          <p:spPr>
            <a:xfrm>
              <a:off x="30718" y="31333"/>
              <a:ext cx="2611516" cy="567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uk-UA" sz="1800" u="none" cap="none" strike="noStrike">
                  <a:solidFill>
                    <a:srgbClr val="00257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КИЇВ ДЕВЕЛОПМЕНТ ГРУП</a:t>
              </a:r>
              <a:endParaRPr b="0" i="0" sz="1800" u="none" cap="none" strike="noStrike">
                <a:solidFill>
                  <a:srgbClr val="00257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83" name="Google Shape;383;p10"/>
          <p:cNvGrpSpPr/>
          <p:nvPr/>
        </p:nvGrpSpPr>
        <p:grpSpPr>
          <a:xfrm>
            <a:off x="1536520" y="3685007"/>
            <a:ext cx="1932164" cy="662190"/>
            <a:chOff x="0" y="323"/>
            <a:chExt cx="1932164" cy="662190"/>
          </a:xfrm>
        </p:grpSpPr>
        <p:sp>
          <p:nvSpPr>
            <p:cNvPr id="384" name="Google Shape;384;p10"/>
            <p:cNvSpPr/>
            <p:nvPr/>
          </p:nvSpPr>
          <p:spPr>
            <a:xfrm>
              <a:off x="0" y="323"/>
              <a:ext cx="1932164" cy="66219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00257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ctr" dir="5400000" dist="50800">
                <a:srgbClr val="00257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0"/>
            <p:cNvSpPr txBox="1"/>
            <p:nvPr/>
          </p:nvSpPr>
          <p:spPr>
            <a:xfrm>
              <a:off x="32325" y="32648"/>
              <a:ext cx="1867514" cy="597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uk-UA" sz="1800" u="none" cap="none" strike="noStrike">
                  <a:solidFill>
                    <a:srgbClr val="00257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КОМБІ-ІНВЕСТ</a:t>
              </a:r>
              <a:endParaRPr b="0" i="0" sz="1800" u="none" cap="none" strike="noStrike">
                <a:solidFill>
                  <a:srgbClr val="00257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86" name="Google Shape;386;p10"/>
          <p:cNvSpPr txBox="1"/>
          <p:nvPr/>
        </p:nvSpPr>
        <p:spPr>
          <a:xfrm>
            <a:off x="1602172" y="5697749"/>
            <a:ext cx="7794382" cy="34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Замовники з Європи, Азії, ОАЕ та інших країн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0"/>
          <p:cNvSpPr/>
          <p:nvPr/>
        </p:nvSpPr>
        <p:spPr>
          <a:xfrm>
            <a:off x="481264" y="1806790"/>
            <a:ext cx="587918" cy="357794"/>
          </a:xfrm>
          <a:prstGeom prst="rightArrow">
            <a:avLst>
              <a:gd fmla="val 4462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rgbClr val="00257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257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25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10"/>
          <p:cNvGrpSpPr/>
          <p:nvPr/>
        </p:nvGrpSpPr>
        <p:grpSpPr>
          <a:xfrm>
            <a:off x="146035" y="1555060"/>
            <a:ext cx="1172322" cy="910979"/>
            <a:chOff x="826403" y="1884725"/>
            <a:chExt cx="1483308" cy="1152637"/>
          </a:xfrm>
        </p:grpSpPr>
        <p:sp>
          <p:nvSpPr>
            <p:cNvPr id="389" name="Google Shape;389;p10"/>
            <p:cNvSpPr/>
            <p:nvPr/>
          </p:nvSpPr>
          <p:spPr>
            <a:xfrm rot="-2700000">
              <a:off x="920815" y="2233117"/>
              <a:ext cx="455856" cy="45585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 rot="-2700000">
              <a:off x="1759444" y="2233118"/>
              <a:ext cx="455856" cy="45585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 rot="2700000">
              <a:off x="1160540" y="2053525"/>
              <a:ext cx="815037" cy="81503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0075" lIns="80175" spcFirstLastPara="1" rIns="80175" wrap="square" tIns="40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0"/>
          <p:cNvGrpSpPr/>
          <p:nvPr/>
        </p:nvGrpSpPr>
        <p:grpSpPr>
          <a:xfrm>
            <a:off x="598132" y="1804659"/>
            <a:ext cx="317414" cy="317414"/>
            <a:chOff x="3390900" y="3248025"/>
            <a:chExt cx="361951" cy="361951"/>
          </a:xfrm>
        </p:grpSpPr>
        <p:sp>
          <p:nvSpPr>
            <p:cNvPr id="393" name="Google Shape;393;p10"/>
            <p:cNvSpPr/>
            <p:nvPr/>
          </p:nvSpPr>
          <p:spPr>
            <a:xfrm>
              <a:off x="3390900" y="3248025"/>
              <a:ext cx="241300" cy="301625"/>
            </a:xfrm>
            <a:custGeom>
              <a:rect b="b" l="l" r="r" t="t"/>
              <a:pathLst>
                <a:path extrusionOk="0" h="80" w="64">
                  <a:moveTo>
                    <a:pt x="64" y="54"/>
                  </a:moveTo>
                  <a:cubicBezTo>
                    <a:pt x="61" y="53"/>
                    <a:pt x="59" y="52"/>
                    <a:pt x="56" y="51"/>
                  </a:cubicBezTo>
                  <a:cubicBezTo>
                    <a:pt x="53" y="50"/>
                    <a:pt x="50" y="49"/>
                    <a:pt x="48" y="48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5" y="28"/>
                    <a:pt x="56" y="26"/>
                    <a:pt x="56" y="24"/>
                  </a:cubicBezTo>
                  <a:cubicBezTo>
                    <a:pt x="56" y="21"/>
                    <a:pt x="56" y="19"/>
                    <a:pt x="54" y="18"/>
                  </a:cubicBezTo>
                  <a:cubicBezTo>
                    <a:pt x="55" y="16"/>
                    <a:pt x="57" y="12"/>
                    <a:pt x="56" y="7"/>
                  </a:cubicBezTo>
                  <a:cubicBezTo>
                    <a:pt x="55" y="2"/>
                    <a:pt x="47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6" y="0"/>
                    <a:pt x="29" y="1"/>
                    <a:pt x="27" y="6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19" y="10"/>
                    <a:pt x="21" y="16"/>
                    <a:pt x="22" y="19"/>
                  </a:cubicBezTo>
                  <a:cubicBezTo>
                    <a:pt x="21" y="19"/>
                    <a:pt x="21" y="19"/>
                    <a:pt x="20" y="20"/>
                  </a:cubicBezTo>
                  <a:cubicBezTo>
                    <a:pt x="20" y="21"/>
                    <a:pt x="20" y="22"/>
                    <a:pt x="20" y="24"/>
                  </a:cubicBezTo>
                  <a:cubicBezTo>
                    <a:pt x="20" y="26"/>
                    <a:pt x="21" y="28"/>
                    <a:pt x="22" y="29"/>
                  </a:cubicBezTo>
                  <a:cubicBezTo>
                    <a:pt x="22" y="36"/>
                    <a:pt x="26" y="40"/>
                    <a:pt x="28" y="4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49"/>
                    <a:pt x="23" y="50"/>
                    <a:pt x="20" y="51"/>
                  </a:cubicBezTo>
                  <a:cubicBezTo>
                    <a:pt x="11" y="54"/>
                    <a:pt x="4" y="56"/>
                    <a:pt x="2" y="61"/>
                  </a:cubicBezTo>
                  <a:cubicBezTo>
                    <a:pt x="0" y="67"/>
                    <a:pt x="0" y="78"/>
                    <a:pt x="0" y="78"/>
                  </a:cubicBezTo>
                  <a:cubicBezTo>
                    <a:pt x="0" y="79"/>
                    <a:pt x="0" y="79"/>
                    <a:pt x="1" y="79"/>
                  </a:cubicBezTo>
                  <a:cubicBezTo>
                    <a:pt x="1" y="80"/>
                    <a:pt x="1" y="80"/>
                    <a:pt x="2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3" y="78"/>
                    <a:pt x="52" y="75"/>
                    <a:pt x="52" y="72"/>
                  </a:cubicBezTo>
                  <a:cubicBezTo>
                    <a:pt x="52" y="64"/>
                    <a:pt x="57" y="57"/>
                    <a:pt x="64" y="54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3602038" y="3459163"/>
              <a:ext cx="150813" cy="150813"/>
            </a:xfrm>
            <a:custGeom>
              <a:rect b="b" l="l" r="r" t="t"/>
              <a:pathLst>
                <a:path extrusionOk="0" h="40" w="40">
                  <a:moveTo>
                    <a:pt x="39" y="37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3"/>
                    <a:pt x="32" y="20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0"/>
                    <a:pt x="37" y="40"/>
                    <a:pt x="38" y="40"/>
                  </a:cubicBezTo>
                  <a:cubicBezTo>
                    <a:pt x="39" y="40"/>
                    <a:pt x="39" y="40"/>
                    <a:pt x="39" y="39"/>
                  </a:cubicBezTo>
                  <a:cubicBezTo>
                    <a:pt x="40" y="39"/>
                    <a:pt x="40" y="37"/>
                    <a:pt x="39" y="37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0"/>
          <p:cNvGrpSpPr/>
          <p:nvPr/>
        </p:nvGrpSpPr>
        <p:grpSpPr>
          <a:xfrm>
            <a:off x="132527" y="2731479"/>
            <a:ext cx="1172322" cy="910979"/>
            <a:chOff x="826403" y="1884725"/>
            <a:chExt cx="1483308" cy="1152637"/>
          </a:xfrm>
        </p:grpSpPr>
        <p:sp>
          <p:nvSpPr>
            <p:cNvPr id="396" name="Google Shape;396;p10"/>
            <p:cNvSpPr/>
            <p:nvPr/>
          </p:nvSpPr>
          <p:spPr>
            <a:xfrm rot="-2700000">
              <a:off x="920815" y="2233117"/>
              <a:ext cx="455856" cy="45585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 rot="-2700000">
              <a:off x="1759444" y="2233118"/>
              <a:ext cx="455856" cy="45585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 rot="2700000">
              <a:off x="1160540" y="2053525"/>
              <a:ext cx="815037" cy="81503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0075" lIns="80175" spcFirstLastPara="1" rIns="80175" wrap="square" tIns="40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584624" y="2981078"/>
            <a:ext cx="317414" cy="317414"/>
            <a:chOff x="3390900" y="3248025"/>
            <a:chExt cx="361951" cy="361951"/>
          </a:xfrm>
        </p:grpSpPr>
        <p:sp>
          <p:nvSpPr>
            <p:cNvPr id="400" name="Google Shape;400;p10"/>
            <p:cNvSpPr/>
            <p:nvPr/>
          </p:nvSpPr>
          <p:spPr>
            <a:xfrm>
              <a:off x="3390900" y="3248025"/>
              <a:ext cx="241300" cy="301625"/>
            </a:xfrm>
            <a:custGeom>
              <a:rect b="b" l="l" r="r" t="t"/>
              <a:pathLst>
                <a:path extrusionOk="0" h="80" w="64">
                  <a:moveTo>
                    <a:pt x="64" y="54"/>
                  </a:moveTo>
                  <a:cubicBezTo>
                    <a:pt x="61" y="53"/>
                    <a:pt x="59" y="52"/>
                    <a:pt x="56" y="51"/>
                  </a:cubicBezTo>
                  <a:cubicBezTo>
                    <a:pt x="53" y="50"/>
                    <a:pt x="50" y="49"/>
                    <a:pt x="48" y="48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5" y="28"/>
                    <a:pt x="56" y="26"/>
                    <a:pt x="56" y="24"/>
                  </a:cubicBezTo>
                  <a:cubicBezTo>
                    <a:pt x="56" y="21"/>
                    <a:pt x="56" y="19"/>
                    <a:pt x="54" y="18"/>
                  </a:cubicBezTo>
                  <a:cubicBezTo>
                    <a:pt x="55" y="16"/>
                    <a:pt x="57" y="12"/>
                    <a:pt x="56" y="7"/>
                  </a:cubicBezTo>
                  <a:cubicBezTo>
                    <a:pt x="55" y="2"/>
                    <a:pt x="47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6" y="0"/>
                    <a:pt x="29" y="1"/>
                    <a:pt x="27" y="6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19" y="10"/>
                    <a:pt x="21" y="16"/>
                    <a:pt x="22" y="19"/>
                  </a:cubicBezTo>
                  <a:cubicBezTo>
                    <a:pt x="21" y="19"/>
                    <a:pt x="21" y="19"/>
                    <a:pt x="20" y="20"/>
                  </a:cubicBezTo>
                  <a:cubicBezTo>
                    <a:pt x="20" y="21"/>
                    <a:pt x="20" y="22"/>
                    <a:pt x="20" y="24"/>
                  </a:cubicBezTo>
                  <a:cubicBezTo>
                    <a:pt x="20" y="26"/>
                    <a:pt x="21" y="28"/>
                    <a:pt x="22" y="29"/>
                  </a:cubicBezTo>
                  <a:cubicBezTo>
                    <a:pt x="22" y="36"/>
                    <a:pt x="26" y="40"/>
                    <a:pt x="28" y="4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49"/>
                    <a:pt x="23" y="50"/>
                    <a:pt x="20" y="51"/>
                  </a:cubicBezTo>
                  <a:cubicBezTo>
                    <a:pt x="11" y="54"/>
                    <a:pt x="4" y="56"/>
                    <a:pt x="2" y="61"/>
                  </a:cubicBezTo>
                  <a:cubicBezTo>
                    <a:pt x="0" y="67"/>
                    <a:pt x="0" y="78"/>
                    <a:pt x="0" y="78"/>
                  </a:cubicBezTo>
                  <a:cubicBezTo>
                    <a:pt x="0" y="79"/>
                    <a:pt x="0" y="79"/>
                    <a:pt x="1" y="79"/>
                  </a:cubicBezTo>
                  <a:cubicBezTo>
                    <a:pt x="1" y="80"/>
                    <a:pt x="1" y="80"/>
                    <a:pt x="2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3" y="78"/>
                    <a:pt x="52" y="75"/>
                    <a:pt x="52" y="72"/>
                  </a:cubicBezTo>
                  <a:cubicBezTo>
                    <a:pt x="52" y="64"/>
                    <a:pt x="57" y="57"/>
                    <a:pt x="64" y="54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3602038" y="3459163"/>
              <a:ext cx="150813" cy="150813"/>
            </a:xfrm>
            <a:custGeom>
              <a:rect b="b" l="l" r="r" t="t"/>
              <a:pathLst>
                <a:path extrusionOk="0" h="40" w="40">
                  <a:moveTo>
                    <a:pt x="39" y="37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3"/>
                    <a:pt x="32" y="20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0"/>
                    <a:pt x="37" y="40"/>
                    <a:pt x="38" y="40"/>
                  </a:cubicBezTo>
                  <a:cubicBezTo>
                    <a:pt x="39" y="40"/>
                    <a:pt x="39" y="40"/>
                    <a:pt x="39" y="39"/>
                  </a:cubicBezTo>
                  <a:cubicBezTo>
                    <a:pt x="40" y="39"/>
                    <a:pt x="40" y="37"/>
                    <a:pt x="39" y="37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10"/>
          <p:cNvGrpSpPr/>
          <p:nvPr/>
        </p:nvGrpSpPr>
        <p:grpSpPr>
          <a:xfrm>
            <a:off x="97599" y="4458445"/>
            <a:ext cx="1172323" cy="910979"/>
            <a:chOff x="826403" y="1884725"/>
            <a:chExt cx="1483309" cy="1152637"/>
          </a:xfrm>
        </p:grpSpPr>
        <p:sp>
          <p:nvSpPr>
            <p:cNvPr id="403" name="Google Shape;403;p10"/>
            <p:cNvSpPr/>
            <p:nvPr/>
          </p:nvSpPr>
          <p:spPr>
            <a:xfrm rot="-2700000">
              <a:off x="920815" y="2233117"/>
              <a:ext cx="455856" cy="45585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 rot="-2700000">
              <a:off x="1759444" y="2233118"/>
              <a:ext cx="455857" cy="45585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 rot="2700000">
              <a:off x="1160540" y="2053525"/>
              <a:ext cx="815037" cy="81503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0075" lIns="80175" spcFirstLastPara="1" rIns="80175" wrap="square" tIns="40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10"/>
          <p:cNvGrpSpPr/>
          <p:nvPr/>
        </p:nvGrpSpPr>
        <p:grpSpPr>
          <a:xfrm>
            <a:off x="549696" y="4727293"/>
            <a:ext cx="317414" cy="317414"/>
            <a:chOff x="3390900" y="3248025"/>
            <a:chExt cx="361951" cy="361951"/>
          </a:xfrm>
        </p:grpSpPr>
        <p:sp>
          <p:nvSpPr>
            <p:cNvPr id="407" name="Google Shape;407;p10"/>
            <p:cNvSpPr/>
            <p:nvPr/>
          </p:nvSpPr>
          <p:spPr>
            <a:xfrm>
              <a:off x="3390900" y="3248025"/>
              <a:ext cx="241300" cy="301625"/>
            </a:xfrm>
            <a:custGeom>
              <a:rect b="b" l="l" r="r" t="t"/>
              <a:pathLst>
                <a:path extrusionOk="0" h="80" w="64">
                  <a:moveTo>
                    <a:pt x="64" y="54"/>
                  </a:moveTo>
                  <a:cubicBezTo>
                    <a:pt x="61" y="53"/>
                    <a:pt x="59" y="52"/>
                    <a:pt x="56" y="51"/>
                  </a:cubicBezTo>
                  <a:cubicBezTo>
                    <a:pt x="53" y="50"/>
                    <a:pt x="50" y="49"/>
                    <a:pt x="48" y="48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5" y="28"/>
                    <a:pt x="56" y="26"/>
                    <a:pt x="56" y="24"/>
                  </a:cubicBezTo>
                  <a:cubicBezTo>
                    <a:pt x="56" y="21"/>
                    <a:pt x="56" y="19"/>
                    <a:pt x="54" y="18"/>
                  </a:cubicBezTo>
                  <a:cubicBezTo>
                    <a:pt x="55" y="16"/>
                    <a:pt x="57" y="12"/>
                    <a:pt x="56" y="7"/>
                  </a:cubicBezTo>
                  <a:cubicBezTo>
                    <a:pt x="55" y="2"/>
                    <a:pt x="47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6" y="0"/>
                    <a:pt x="29" y="1"/>
                    <a:pt x="27" y="6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19" y="10"/>
                    <a:pt x="21" y="16"/>
                    <a:pt x="22" y="19"/>
                  </a:cubicBezTo>
                  <a:cubicBezTo>
                    <a:pt x="21" y="19"/>
                    <a:pt x="21" y="19"/>
                    <a:pt x="20" y="20"/>
                  </a:cubicBezTo>
                  <a:cubicBezTo>
                    <a:pt x="20" y="21"/>
                    <a:pt x="20" y="22"/>
                    <a:pt x="20" y="24"/>
                  </a:cubicBezTo>
                  <a:cubicBezTo>
                    <a:pt x="20" y="26"/>
                    <a:pt x="21" y="28"/>
                    <a:pt x="22" y="29"/>
                  </a:cubicBezTo>
                  <a:cubicBezTo>
                    <a:pt x="22" y="36"/>
                    <a:pt x="26" y="40"/>
                    <a:pt x="28" y="4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49"/>
                    <a:pt x="23" y="50"/>
                    <a:pt x="20" y="51"/>
                  </a:cubicBezTo>
                  <a:cubicBezTo>
                    <a:pt x="11" y="54"/>
                    <a:pt x="4" y="56"/>
                    <a:pt x="2" y="61"/>
                  </a:cubicBezTo>
                  <a:cubicBezTo>
                    <a:pt x="0" y="67"/>
                    <a:pt x="0" y="78"/>
                    <a:pt x="0" y="78"/>
                  </a:cubicBezTo>
                  <a:cubicBezTo>
                    <a:pt x="0" y="79"/>
                    <a:pt x="0" y="79"/>
                    <a:pt x="1" y="79"/>
                  </a:cubicBezTo>
                  <a:cubicBezTo>
                    <a:pt x="1" y="80"/>
                    <a:pt x="1" y="80"/>
                    <a:pt x="2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3" y="78"/>
                    <a:pt x="52" y="75"/>
                    <a:pt x="52" y="72"/>
                  </a:cubicBezTo>
                  <a:cubicBezTo>
                    <a:pt x="52" y="64"/>
                    <a:pt x="57" y="57"/>
                    <a:pt x="64" y="54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3602038" y="3459163"/>
              <a:ext cx="150813" cy="150813"/>
            </a:xfrm>
            <a:custGeom>
              <a:rect b="b" l="l" r="r" t="t"/>
              <a:pathLst>
                <a:path extrusionOk="0" h="40" w="40">
                  <a:moveTo>
                    <a:pt x="39" y="37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3"/>
                    <a:pt x="32" y="20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0"/>
                    <a:pt x="37" y="40"/>
                    <a:pt x="38" y="40"/>
                  </a:cubicBezTo>
                  <a:cubicBezTo>
                    <a:pt x="39" y="40"/>
                    <a:pt x="39" y="40"/>
                    <a:pt x="39" y="39"/>
                  </a:cubicBezTo>
                  <a:cubicBezTo>
                    <a:pt x="40" y="39"/>
                    <a:pt x="40" y="37"/>
                    <a:pt x="39" y="37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10"/>
          <p:cNvGrpSpPr/>
          <p:nvPr/>
        </p:nvGrpSpPr>
        <p:grpSpPr>
          <a:xfrm>
            <a:off x="153653" y="5492547"/>
            <a:ext cx="1172323" cy="910979"/>
            <a:chOff x="826403" y="1884725"/>
            <a:chExt cx="1483309" cy="1152637"/>
          </a:xfrm>
        </p:grpSpPr>
        <p:sp>
          <p:nvSpPr>
            <p:cNvPr id="410" name="Google Shape;410;p10"/>
            <p:cNvSpPr/>
            <p:nvPr/>
          </p:nvSpPr>
          <p:spPr>
            <a:xfrm rot="-2700000">
              <a:off x="920815" y="2233117"/>
              <a:ext cx="455856" cy="45585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 rot="-2700000">
              <a:off x="1759444" y="2233118"/>
              <a:ext cx="455857" cy="45585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 rot="2700000">
              <a:off x="1160540" y="2053525"/>
              <a:ext cx="815037" cy="81503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0075" lIns="80175" spcFirstLastPara="1" rIns="80175" wrap="square" tIns="40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10"/>
          <p:cNvGrpSpPr/>
          <p:nvPr/>
        </p:nvGrpSpPr>
        <p:grpSpPr>
          <a:xfrm>
            <a:off x="611075" y="5823948"/>
            <a:ext cx="317414" cy="317414"/>
            <a:chOff x="3390900" y="3248025"/>
            <a:chExt cx="361951" cy="361951"/>
          </a:xfrm>
        </p:grpSpPr>
        <p:sp>
          <p:nvSpPr>
            <p:cNvPr id="414" name="Google Shape;414;p10"/>
            <p:cNvSpPr/>
            <p:nvPr/>
          </p:nvSpPr>
          <p:spPr>
            <a:xfrm>
              <a:off x="3390900" y="3248025"/>
              <a:ext cx="241300" cy="301625"/>
            </a:xfrm>
            <a:custGeom>
              <a:rect b="b" l="l" r="r" t="t"/>
              <a:pathLst>
                <a:path extrusionOk="0" h="80" w="64">
                  <a:moveTo>
                    <a:pt x="64" y="54"/>
                  </a:moveTo>
                  <a:cubicBezTo>
                    <a:pt x="61" y="53"/>
                    <a:pt x="59" y="52"/>
                    <a:pt x="56" y="51"/>
                  </a:cubicBezTo>
                  <a:cubicBezTo>
                    <a:pt x="53" y="50"/>
                    <a:pt x="50" y="49"/>
                    <a:pt x="48" y="48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5" y="28"/>
                    <a:pt x="56" y="26"/>
                    <a:pt x="56" y="24"/>
                  </a:cubicBezTo>
                  <a:cubicBezTo>
                    <a:pt x="56" y="21"/>
                    <a:pt x="56" y="19"/>
                    <a:pt x="54" y="18"/>
                  </a:cubicBezTo>
                  <a:cubicBezTo>
                    <a:pt x="55" y="16"/>
                    <a:pt x="57" y="12"/>
                    <a:pt x="56" y="7"/>
                  </a:cubicBezTo>
                  <a:cubicBezTo>
                    <a:pt x="55" y="2"/>
                    <a:pt x="47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6" y="0"/>
                    <a:pt x="29" y="1"/>
                    <a:pt x="27" y="6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19" y="10"/>
                    <a:pt x="21" y="16"/>
                    <a:pt x="22" y="19"/>
                  </a:cubicBezTo>
                  <a:cubicBezTo>
                    <a:pt x="21" y="19"/>
                    <a:pt x="21" y="19"/>
                    <a:pt x="20" y="20"/>
                  </a:cubicBezTo>
                  <a:cubicBezTo>
                    <a:pt x="20" y="21"/>
                    <a:pt x="20" y="22"/>
                    <a:pt x="20" y="24"/>
                  </a:cubicBezTo>
                  <a:cubicBezTo>
                    <a:pt x="20" y="26"/>
                    <a:pt x="21" y="28"/>
                    <a:pt x="22" y="29"/>
                  </a:cubicBezTo>
                  <a:cubicBezTo>
                    <a:pt x="22" y="36"/>
                    <a:pt x="26" y="40"/>
                    <a:pt x="28" y="4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49"/>
                    <a:pt x="23" y="50"/>
                    <a:pt x="20" y="51"/>
                  </a:cubicBezTo>
                  <a:cubicBezTo>
                    <a:pt x="11" y="54"/>
                    <a:pt x="4" y="56"/>
                    <a:pt x="2" y="61"/>
                  </a:cubicBezTo>
                  <a:cubicBezTo>
                    <a:pt x="0" y="67"/>
                    <a:pt x="0" y="78"/>
                    <a:pt x="0" y="78"/>
                  </a:cubicBezTo>
                  <a:cubicBezTo>
                    <a:pt x="0" y="79"/>
                    <a:pt x="0" y="79"/>
                    <a:pt x="1" y="79"/>
                  </a:cubicBezTo>
                  <a:cubicBezTo>
                    <a:pt x="1" y="80"/>
                    <a:pt x="1" y="80"/>
                    <a:pt x="2" y="80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3" y="78"/>
                    <a:pt x="52" y="75"/>
                    <a:pt x="52" y="72"/>
                  </a:cubicBezTo>
                  <a:cubicBezTo>
                    <a:pt x="52" y="64"/>
                    <a:pt x="57" y="57"/>
                    <a:pt x="64" y="54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3602038" y="3459163"/>
              <a:ext cx="150813" cy="150813"/>
            </a:xfrm>
            <a:custGeom>
              <a:rect b="b" l="l" r="r" t="t"/>
              <a:pathLst>
                <a:path extrusionOk="0" h="40" w="40">
                  <a:moveTo>
                    <a:pt x="39" y="37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3"/>
                    <a:pt x="32" y="20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0" y="32"/>
                    <a:pt x="23" y="31"/>
                    <a:pt x="26" y="29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0"/>
                    <a:pt x="37" y="40"/>
                    <a:pt x="38" y="40"/>
                  </a:cubicBezTo>
                  <a:cubicBezTo>
                    <a:pt x="39" y="40"/>
                    <a:pt x="39" y="40"/>
                    <a:pt x="39" y="39"/>
                  </a:cubicBezTo>
                  <a:cubicBezTo>
                    <a:pt x="40" y="39"/>
                    <a:pt x="40" y="37"/>
                    <a:pt x="39" y="37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10"/>
          <p:cNvSpPr txBox="1"/>
          <p:nvPr/>
        </p:nvSpPr>
        <p:spPr>
          <a:xfrm>
            <a:off x="1536520" y="4684065"/>
            <a:ext cx="7794382" cy="34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Об'єднані територіальні громади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1"/>
          <p:cNvSpPr/>
          <p:nvPr/>
        </p:nvSpPr>
        <p:spPr>
          <a:xfrm>
            <a:off x="-1" y="3763131"/>
            <a:ext cx="10691813" cy="3675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2" name="Google Shape;422;p11"/>
          <p:cNvGrpSpPr/>
          <p:nvPr/>
        </p:nvGrpSpPr>
        <p:grpSpPr>
          <a:xfrm>
            <a:off x="315265" y="0"/>
            <a:ext cx="1088104" cy="423190"/>
            <a:chOff x="5401469" y="1588"/>
            <a:chExt cx="1389063" cy="540239"/>
          </a:xfrm>
        </p:grpSpPr>
        <p:sp>
          <p:nvSpPr>
            <p:cNvPr id="423" name="Google Shape;423;p11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1"/>
          <p:cNvSpPr txBox="1"/>
          <p:nvPr/>
        </p:nvSpPr>
        <p:spPr>
          <a:xfrm>
            <a:off x="685939" y="604106"/>
            <a:ext cx="4976982" cy="3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56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Стратегія розвитку </a:t>
            </a:r>
            <a:endParaRPr b="1" i="0" sz="2456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4976839" y="3623915"/>
            <a:ext cx="1028023" cy="667182"/>
          </a:xfrm>
          <a:custGeom>
            <a:rect b="b" l="l" r="r" t="t"/>
            <a:pathLst>
              <a:path extrusionOk="0" h="1616" w="2490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5636178" y="3623915"/>
            <a:ext cx="478918" cy="1054446"/>
          </a:xfrm>
          <a:custGeom>
            <a:rect b="b" l="l" r="r" t="t"/>
            <a:pathLst>
              <a:path extrusionOk="0" h="2554" w="1160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cap="flat" cmpd="sng" w="12700">
            <a:solidFill>
              <a:srgbClr val="19627F"/>
            </a:solidFill>
            <a:prstDash val="solid"/>
            <a:miter lim="800000"/>
            <a:headEnd len="med" w="med" type="none"/>
            <a:tailEnd len="med" w="med" type="oval"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1"/>
          <p:cNvSpPr/>
          <p:nvPr/>
        </p:nvSpPr>
        <p:spPr>
          <a:xfrm>
            <a:off x="1227124" y="3623915"/>
            <a:ext cx="1028023" cy="667182"/>
          </a:xfrm>
          <a:custGeom>
            <a:rect b="b" l="l" r="r" t="t"/>
            <a:pathLst>
              <a:path extrusionOk="0" h="1616" w="2490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D80F79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1886463" y="3623915"/>
            <a:ext cx="478918" cy="1054446"/>
          </a:xfrm>
          <a:custGeom>
            <a:rect b="b" l="l" r="r" t="t"/>
            <a:pathLst>
              <a:path extrusionOk="0" h="2554" w="1160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cap="flat" cmpd="sng" w="12700">
            <a:solidFill>
              <a:srgbClr val="D80F79"/>
            </a:solidFill>
            <a:prstDash val="solid"/>
            <a:miter lim="800000"/>
            <a:headEnd len="med" w="med" type="none"/>
            <a:tailEnd len="med" w="med" type="oval"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1"/>
          <p:cNvSpPr/>
          <p:nvPr/>
        </p:nvSpPr>
        <p:spPr>
          <a:xfrm flipH="1" rot="10800000">
            <a:off x="3101982" y="3623915"/>
            <a:ext cx="1028023" cy="667182"/>
          </a:xfrm>
          <a:custGeom>
            <a:rect b="b" l="l" r="r" t="t"/>
            <a:pathLst>
              <a:path extrusionOk="0" h="1616" w="2490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1"/>
          <p:cNvSpPr/>
          <p:nvPr/>
        </p:nvSpPr>
        <p:spPr>
          <a:xfrm flipH="1" rot="10800000">
            <a:off x="3761320" y="3236652"/>
            <a:ext cx="478918" cy="1054446"/>
          </a:xfrm>
          <a:custGeom>
            <a:rect b="b" l="l" r="r" t="t"/>
            <a:pathLst>
              <a:path extrusionOk="0" h="2554" w="1160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cap="flat" cmpd="sng" w="12700">
            <a:solidFill>
              <a:srgbClr val="0C344C"/>
            </a:solidFill>
            <a:prstDash val="solid"/>
            <a:miter lim="800000"/>
            <a:headEnd len="med" w="med" type="none"/>
            <a:tailEnd len="med" w="med" type="oval"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1"/>
          <p:cNvSpPr/>
          <p:nvPr/>
        </p:nvSpPr>
        <p:spPr>
          <a:xfrm flipH="1" rot="10800000">
            <a:off x="6851696" y="3623915"/>
            <a:ext cx="1028023" cy="667182"/>
          </a:xfrm>
          <a:custGeom>
            <a:rect b="b" l="l" r="r" t="t"/>
            <a:pathLst>
              <a:path extrusionOk="0" h="1616" w="2490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6F878C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1"/>
          <p:cNvSpPr/>
          <p:nvPr/>
        </p:nvSpPr>
        <p:spPr>
          <a:xfrm flipH="1" rot="10800000">
            <a:off x="7511035" y="3236652"/>
            <a:ext cx="478918" cy="1054446"/>
          </a:xfrm>
          <a:custGeom>
            <a:rect b="b" l="l" r="r" t="t"/>
            <a:pathLst>
              <a:path extrusionOk="0" h="2554" w="1160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cap="flat" cmpd="sng" w="12700">
            <a:solidFill>
              <a:srgbClr val="6F878C"/>
            </a:solidFill>
            <a:prstDash val="solid"/>
            <a:miter lim="800000"/>
            <a:headEnd len="med" w="med" type="none"/>
            <a:tailEnd len="med" w="med" type="oval"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1"/>
          <p:cNvSpPr/>
          <p:nvPr/>
        </p:nvSpPr>
        <p:spPr>
          <a:xfrm>
            <a:off x="8726553" y="3623915"/>
            <a:ext cx="1028023" cy="667182"/>
          </a:xfrm>
          <a:custGeom>
            <a:rect b="b" l="l" r="r" t="t"/>
            <a:pathLst>
              <a:path extrusionOk="0" h="1616" w="2490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rgbClr val="BFBEBE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1"/>
          <p:cNvSpPr/>
          <p:nvPr/>
        </p:nvSpPr>
        <p:spPr>
          <a:xfrm>
            <a:off x="9385891" y="3623915"/>
            <a:ext cx="478918" cy="1054446"/>
          </a:xfrm>
          <a:custGeom>
            <a:rect b="b" l="l" r="r" t="t"/>
            <a:pathLst>
              <a:path extrusionOk="0" h="2554" w="1160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cap="flat" cmpd="sng" w="14275">
            <a:solidFill>
              <a:srgbClr val="BFBEBE"/>
            </a:solidFill>
            <a:prstDash val="solid"/>
            <a:miter lim="800000"/>
            <a:headEnd len="med" w="med" type="none"/>
            <a:tailEnd len="med" w="med" type="oval"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1"/>
          <p:cNvSpPr txBox="1"/>
          <p:nvPr/>
        </p:nvSpPr>
        <p:spPr>
          <a:xfrm>
            <a:off x="924060" y="3860769"/>
            <a:ext cx="352662" cy="188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28" u="none" cap="none" strike="noStrike">
                <a:solidFill>
                  <a:srgbClr val="D80F79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0" i="0" sz="1228" u="none" cap="none" strike="noStrike">
              <a:solidFill>
                <a:srgbClr val="D80F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1"/>
          <p:cNvSpPr txBox="1"/>
          <p:nvPr/>
        </p:nvSpPr>
        <p:spPr>
          <a:xfrm>
            <a:off x="2803265" y="3860769"/>
            <a:ext cx="352662" cy="188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28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i="0" sz="1228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1"/>
          <p:cNvSpPr txBox="1"/>
          <p:nvPr/>
        </p:nvSpPr>
        <p:spPr>
          <a:xfrm>
            <a:off x="4669312" y="3860769"/>
            <a:ext cx="352662" cy="188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28" u="none" cap="none" strike="noStrike">
                <a:solidFill>
                  <a:srgbClr val="19627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i="0" sz="1228" u="none" cap="none" strike="noStrike">
              <a:solidFill>
                <a:srgbClr val="196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1"/>
          <p:cNvSpPr txBox="1"/>
          <p:nvPr/>
        </p:nvSpPr>
        <p:spPr>
          <a:xfrm>
            <a:off x="6554949" y="3860769"/>
            <a:ext cx="352662" cy="188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28" u="none" cap="none" strike="noStrike">
                <a:solidFill>
                  <a:srgbClr val="6F878C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0" i="0" sz="1228" u="none" cap="none" strike="noStrike">
              <a:solidFill>
                <a:srgbClr val="6F8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1"/>
          <p:cNvSpPr txBox="1"/>
          <p:nvPr/>
        </p:nvSpPr>
        <p:spPr>
          <a:xfrm>
            <a:off x="8417723" y="3860769"/>
            <a:ext cx="352661" cy="188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28" u="none" cap="none" strike="noStrike">
                <a:solidFill>
                  <a:srgbClr val="BFBEBE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441" name="Google Shape;441;p11"/>
          <p:cNvSpPr txBox="1"/>
          <p:nvPr/>
        </p:nvSpPr>
        <p:spPr>
          <a:xfrm>
            <a:off x="924060" y="4795369"/>
            <a:ext cx="144132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600" u="none" cap="none" strike="noStrike">
                <a:solidFill>
                  <a:srgbClr val="9D2A6C"/>
                </a:solidFill>
                <a:latin typeface="Arial"/>
                <a:ea typeface="Arial"/>
                <a:cs typeface="Arial"/>
                <a:sym typeface="Arial"/>
              </a:rPr>
              <a:t>Старт проекту</a:t>
            </a:r>
            <a:endParaRPr b="1" i="0" sz="1600" u="none" cap="none" strike="noStrike">
              <a:solidFill>
                <a:srgbClr val="9D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1"/>
          <p:cNvSpPr txBox="1"/>
          <p:nvPr/>
        </p:nvSpPr>
        <p:spPr>
          <a:xfrm>
            <a:off x="4314380" y="4824885"/>
            <a:ext cx="22504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600" u="none" cap="none" strike="noStrike">
                <a:solidFill>
                  <a:srgbClr val="19627F"/>
                </a:solidFill>
                <a:latin typeface="Arial"/>
                <a:ea typeface="Arial"/>
                <a:cs typeface="Arial"/>
                <a:sym typeface="Arial"/>
              </a:rPr>
              <a:t>Проектування заводу</a:t>
            </a:r>
            <a:endParaRPr b="1" i="0" sz="1600" u="none" cap="none" strike="noStrike">
              <a:solidFill>
                <a:srgbClr val="196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8240815" y="4795369"/>
            <a:ext cx="162399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600" u="none" cap="none" strike="noStrike">
                <a:solidFill>
                  <a:srgbClr val="BFBEBE"/>
                </a:solidFill>
                <a:latin typeface="Arial"/>
                <a:ea typeface="Arial"/>
                <a:cs typeface="Arial"/>
                <a:sym typeface="Arial"/>
              </a:rPr>
              <a:t>Масштабування</a:t>
            </a:r>
            <a:endParaRPr b="1" i="0" sz="1600" u="none" cap="none" strike="noStrike">
              <a:solidFill>
                <a:srgbClr val="BFBE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1"/>
          <p:cNvSpPr txBox="1"/>
          <p:nvPr/>
        </p:nvSpPr>
        <p:spPr>
          <a:xfrm>
            <a:off x="6261973" y="2767275"/>
            <a:ext cx="304625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600" u="none" cap="none" strike="noStrike">
                <a:solidFill>
                  <a:srgbClr val="6F878C"/>
                </a:solidFill>
                <a:latin typeface="Arial"/>
                <a:ea typeface="Arial"/>
                <a:cs typeface="Arial"/>
                <a:sym typeface="Arial"/>
              </a:rPr>
              <a:t>Запуск пілотного  проекту</a:t>
            </a:r>
            <a:endParaRPr/>
          </a:p>
        </p:txBody>
      </p:sp>
      <p:sp>
        <p:nvSpPr>
          <p:cNvPr id="445" name="Google Shape;445;p11"/>
          <p:cNvSpPr txBox="1"/>
          <p:nvPr/>
        </p:nvSpPr>
        <p:spPr>
          <a:xfrm>
            <a:off x="901630" y="2750567"/>
            <a:ext cx="30102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6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Створено Nano-Liner lab®</a:t>
            </a:r>
            <a:endParaRPr b="1" i="0" sz="1600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1"/>
          <p:cNvSpPr/>
          <p:nvPr/>
        </p:nvSpPr>
        <p:spPr>
          <a:xfrm>
            <a:off x="1678489" y="3869104"/>
            <a:ext cx="242236" cy="176805"/>
          </a:xfrm>
          <a:custGeom>
            <a:rect b="b" l="l" r="r" t="t"/>
            <a:pathLst>
              <a:path extrusionOk="0" h="505" w="697">
                <a:moveTo>
                  <a:pt x="673" y="312"/>
                </a:moveTo>
                <a:lnTo>
                  <a:pt x="673" y="360"/>
                </a:lnTo>
                <a:lnTo>
                  <a:pt x="577" y="360"/>
                </a:lnTo>
                <a:lnTo>
                  <a:pt x="577" y="312"/>
                </a:lnTo>
                <a:lnTo>
                  <a:pt x="673" y="312"/>
                </a:lnTo>
                <a:close/>
                <a:moveTo>
                  <a:pt x="649" y="480"/>
                </a:moveTo>
                <a:lnTo>
                  <a:pt x="577" y="480"/>
                </a:lnTo>
                <a:lnTo>
                  <a:pt x="577" y="432"/>
                </a:lnTo>
                <a:lnTo>
                  <a:pt x="649" y="432"/>
                </a:lnTo>
                <a:lnTo>
                  <a:pt x="649" y="480"/>
                </a:lnTo>
                <a:close/>
                <a:moveTo>
                  <a:pt x="125" y="192"/>
                </a:moveTo>
                <a:lnTo>
                  <a:pt x="177" y="24"/>
                </a:lnTo>
                <a:lnTo>
                  <a:pt x="520" y="24"/>
                </a:lnTo>
                <a:lnTo>
                  <a:pt x="572" y="192"/>
                </a:lnTo>
                <a:lnTo>
                  <a:pt x="125" y="192"/>
                </a:lnTo>
                <a:close/>
                <a:moveTo>
                  <a:pt x="336" y="300"/>
                </a:moveTo>
                <a:lnTo>
                  <a:pt x="336" y="276"/>
                </a:lnTo>
                <a:lnTo>
                  <a:pt x="337" y="272"/>
                </a:lnTo>
                <a:lnTo>
                  <a:pt x="340" y="268"/>
                </a:lnTo>
                <a:lnTo>
                  <a:pt x="344" y="265"/>
                </a:lnTo>
                <a:lnTo>
                  <a:pt x="348" y="264"/>
                </a:lnTo>
                <a:lnTo>
                  <a:pt x="353" y="265"/>
                </a:lnTo>
                <a:lnTo>
                  <a:pt x="356" y="268"/>
                </a:lnTo>
                <a:lnTo>
                  <a:pt x="360" y="272"/>
                </a:lnTo>
                <a:lnTo>
                  <a:pt x="361" y="276"/>
                </a:lnTo>
                <a:lnTo>
                  <a:pt x="361" y="300"/>
                </a:lnTo>
                <a:lnTo>
                  <a:pt x="360" y="304"/>
                </a:lnTo>
                <a:lnTo>
                  <a:pt x="356" y="309"/>
                </a:lnTo>
                <a:lnTo>
                  <a:pt x="353" y="312"/>
                </a:lnTo>
                <a:lnTo>
                  <a:pt x="348" y="312"/>
                </a:lnTo>
                <a:lnTo>
                  <a:pt x="344" y="312"/>
                </a:lnTo>
                <a:lnTo>
                  <a:pt x="340" y="309"/>
                </a:lnTo>
                <a:lnTo>
                  <a:pt x="337" y="304"/>
                </a:lnTo>
                <a:lnTo>
                  <a:pt x="336" y="300"/>
                </a:lnTo>
                <a:close/>
                <a:moveTo>
                  <a:pt x="433" y="432"/>
                </a:moveTo>
                <a:lnTo>
                  <a:pt x="264" y="432"/>
                </a:lnTo>
                <a:lnTo>
                  <a:pt x="264" y="360"/>
                </a:lnTo>
                <a:lnTo>
                  <a:pt x="433" y="360"/>
                </a:lnTo>
                <a:lnTo>
                  <a:pt x="433" y="432"/>
                </a:lnTo>
                <a:close/>
                <a:moveTo>
                  <a:pt x="121" y="360"/>
                </a:moveTo>
                <a:lnTo>
                  <a:pt x="24" y="360"/>
                </a:lnTo>
                <a:lnTo>
                  <a:pt x="24" y="312"/>
                </a:lnTo>
                <a:lnTo>
                  <a:pt x="121" y="312"/>
                </a:lnTo>
                <a:lnTo>
                  <a:pt x="121" y="360"/>
                </a:lnTo>
                <a:close/>
                <a:moveTo>
                  <a:pt x="121" y="480"/>
                </a:moveTo>
                <a:lnTo>
                  <a:pt x="49" y="480"/>
                </a:lnTo>
                <a:lnTo>
                  <a:pt x="49" y="432"/>
                </a:lnTo>
                <a:lnTo>
                  <a:pt x="121" y="432"/>
                </a:lnTo>
                <a:lnTo>
                  <a:pt x="121" y="480"/>
                </a:lnTo>
                <a:close/>
                <a:moveTo>
                  <a:pt x="697" y="204"/>
                </a:moveTo>
                <a:lnTo>
                  <a:pt x="697" y="156"/>
                </a:lnTo>
                <a:lnTo>
                  <a:pt x="696" y="151"/>
                </a:lnTo>
                <a:lnTo>
                  <a:pt x="693" y="148"/>
                </a:lnTo>
                <a:lnTo>
                  <a:pt x="690" y="145"/>
                </a:lnTo>
                <a:lnTo>
                  <a:pt x="685" y="144"/>
                </a:lnTo>
                <a:lnTo>
                  <a:pt x="588" y="144"/>
                </a:lnTo>
                <a:lnTo>
                  <a:pt x="586" y="145"/>
                </a:lnTo>
                <a:lnTo>
                  <a:pt x="583" y="146"/>
                </a:lnTo>
                <a:lnTo>
                  <a:pt x="540" y="8"/>
                </a:lnTo>
                <a:lnTo>
                  <a:pt x="538" y="5"/>
                </a:lnTo>
                <a:lnTo>
                  <a:pt x="535" y="3"/>
                </a:lnTo>
                <a:lnTo>
                  <a:pt x="532" y="1"/>
                </a:lnTo>
                <a:lnTo>
                  <a:pt x="528" y="0"/>
                </a:lnTo>
                <a:lnTo>
                  <a:pt x="169" y="0"/>
                </a:lnTo>
                <a:lnTo>
                  <a:pt x="164" y="1"/>
                </a:lnTo>
                <a:lnTo>
                  <a:pt x="161" y="3"/>
                </a:lnTo>
                <a:lnTo>
                  <a:pt x="158" y="5"/>
                </a:lnTo>
                <a:lnTo>
                  <a:pt x="157" y="8"/>
                </a:lnTo>
                <a:lnTo>
                  <a:pt x="114" y="146"/>
                </a:lnTo>
                <a:lnTo>
                  <a:pt x="112" y="145"/>
                </a:lnTo>
                <a:lnTo>
                  <a:pt x="109" y="144"/>
                </a:lnTo>
                <a:lnTo>
                  <a:pt x="12" y="144"/>
                </a:lnTo>
                <a:lnTo>
                  <a:pt x="8" y="145"/>
                </a:lnTo>
                <a:lnTo>
                  <a:pt x="4" y="148"/>
                </a:lnTo>
                <a:lnTo>
                  <a:pt x="1" y="151"/>
                </a:lnTo>
                <a:lnTo>
                  <a:pt x="0" y="156"/>
                </a:lnTo>
                <a:lnTo>
                  <a:pt x="0" y="204"/>
                </a:lnTo>
                <a:lnTo>
                  <a:pt x="1" y="209"/>
                </a:lnTo>
                <a:lnTo>
                  <a:pt x="4" y="213"/>
                </a:lnTo>
                <a:lnTo>
                  <a:pt x="8" y="215"/>
                </a:lnTo>
                <a:lnTo>
                  <a:pt x="12" y="216"/>
                </a:lnTo>
                <a:lnTo>
                  <a:pt x="79" y="216"/>
                </a:lnTo>
                <a:lnTo>
                  <a:pt x="4" y="291"/>
                </a:lnTo>
                <a:lnTo>
                  <a:pt x="2" y="293"/>
                </a:lnTo>
                <a:lnTo>
                  <a:pt x="1" y="296"/>
                </a:lnTo>
                <a:lnTo>
                  <a:pt x="1" y="298"/>
                </a:lnTo>
                <a:lnTo>
                  <a:pt x="0" y="300"/>
                </a:lnTo>
                <a:lnTo>
                  <a:pt x="0" y="373"/>
                </a:lnTo>
                <a:lnTo>
                  <a:pt x="0" y="420"/>
                </a:lnTo>
                <a:lnTo>
                  <a:pt x="1" y="425"/>
                </a:lnTo>
                <a:lnTo>
                  <a:pt x="4" y="428"/>
                </a:lnTo>
                <a:lnTo>
                  <a:pt x="8" y="431"/>
                </a:lnTo>
                <a:lnTo>
                  <a:pt x="12" y="432"/>
                </a:lnTo>
                <a:lnTo>
                  <a:pt x="24" y="432"/>
                </a:lnTo>
                <a:lnTo>
                  <a:pt x="24" y="492"/>
                </a:lnTo>
                <a:lnTo>
                  <a:pt x="25" y="498"/>
                </a:lnTo>
                <a:lnTo>
                  <a:pt x="27" y="501"/>
                </a:lnTo>
                <a:lnTo>
                  <a:pt x="31" y="504"/>
                </a:lnTo>
                <a:lnTo>
                  <a:pt x="36" y="505"/>
                </a:lnTo>
                <a:lnTo>
                  <a:pt x="132" y="505"/>
                </a:lnTo>
                <a:lnTo>
                  <a:pt x="137" y="504"/>
                </a:lnTo>
                <a:lnTo>
                  <a:pt x="141" y="501"/>
                </a:lnTo>
                <a:lnTo>
                  <a:pt x="143" y="498"/>
                </a:lnTo>
                <a:lnTo>
                  <a:pt x="144" y="492"/>
                </a:lnTo>
                <a:lnTo>
                  <a:pt x="144" y="432"/>
                </a:lnTo>
                <a:lnTo>
                  <a:pt x="241" y="432"/>
                </a:lnTo>
                <a:lnTo>
                  <a:pt x="241" y="444"/>
                </a:lnTo>
                <a:lnTo>
                  <a:pt x="242" y="449"/>
                </a:lnTo>
                <a:lnTo>
                  <a:pt x="244" y="453"/>
                </a:lnTo>
                <a:lnTo>
                  <a:pt x="248" y="455"/>
                </a:lnTo>
                <a:lnTo>
                  <a:pt x="253" y="456"/>
                </a:lnTo>
                <a:lnTo>
                  <a:pt x="445" y="456"/>
                </a:lnTo>
                <a:lnTo>
                  <a:pt x="449" y="455"/>
                </a:lnTo>
                <a:lnTo>
                  <a:pt x="453" y="453"/>
                </a:lnTo>
                <a:lnTo>
                  <a:pt x="456" y="449"/>
                </a:lnTo>
                <a:lnTo>
                  <a:pt x="456" y="444"/>
                </a:lnTo>
                <a:lnTo>
                  <a:pt x="456" y="432"/>
                </a:lnTo>
                <a:lnTo>
                  <a:pt x="553" y="432"/>
                </a:lnTo>
                <a:lnTo>
                  <a:pt x="553" y="492"/>
                </a:lnTo>
                <a:lnTo>
                  <a:pt x="554" y="498"/>
                </a:lnTo>
                <a:lnTo>
                  <a:pt x="556" y="501"/>
                </a:lnTo>
                <a:lnTo>
                  <a:pt x="560" y="504"/>
                </a:lnTo>
                <a:lnTo>
                  <a:pt x="565" y="505"/>
                </a:lnTo>
                <a:lnTo>
                  <a:pt x="660" y="505"/>
                </a:lnTo>
                <a:lnTo>
                  <a:pt x="665" y="504"/>
                </a:lnTo>
                <a:lnTo>
                  <a:pt x="669" y="501"/>
                </a:lnTo>
                <a:lnTo>
                  <a:pt x="671" y="498"/>
                </a:lnTo>
                <a:lnTo>
                  <a:pt x="673" y="492"/>
                </a:lnTo>
                <a:lnTo>
                  <a:pt x="673" y="432"/>
                </a:lnTo>
                <a:lnTo>
                  <a:pt x="685" y="432"/>
                </a:lnTo>
                <a:lnTo>
                  <a:pt x="690" y="431"/>
                </a:lnTo>
                <a:lnTo>
                  <a:pt x="693" y="428"/>
                </a:lnTo>
                <a:lnTo>
                  <a:pt x="696" y="425"/>
                </a:lnTo>
                <a:lnTo>
                  <a:pt x="697" y="420"/>
                </a:lnTo>
                <a:lnTo>
                  <a:pt x="697" y="373"/>
                </a:lnTo>
                <a:lnTo>
                  <a:pt x="697" y="300"/>
                </a:lnTo>
                <a:lnTo>
                  <a:pt x="697" y="298"/>
                </a:lnTo>
                <a:lnTo>
                  <a:pt x="696" y="296"/>
                </a:lnTo>
                <a:lnTo>
                  <a:pt x="695" y="293"/>
                </a:lnTo>
                <a:lnTo>
                  <a:pt x="693" y="291"/>
                </a:lnTo>
                <a:lnTo>
                  <a:pt x="618" y="216"/>
                </a:lnTo>
                <a:lnTo>
                  <a:pt x="685" y="216"/>
                </a:lnTo>
                <a:lnTo>
                  <a:pt x="690" y="215"/>
                </a:lnTo>
                <a:lnTo>
                  <a:pt x="693" y="213"/>
                </a:lnTo>
                <a:lnTo>
                  <a:pt x="696" y="209"/>
                </a:lnTo>
                <a:lnTo>
                  <a:pt x="697" y="2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11"/>
          <p:cNvGrpSpPr/>
          <p:nvPr/>
        </p:nvGrpSpPr>
        <p:grpSpPr>
          <a:xfrm>
            <a:off x="3557522" y="3889986"/>
            <a:ext cx="250589" cy="135040"/>
            <a:chOff x="4322763" y="5497513"/>
            <a:chExt cx="285750" cy="153988"/>
          </a:xfrm>
        </p:grpSpPr>
        <p:sp>
          <p:nvSpPr>
            <p:cNvPr id="448" name="Google Shape;448;p11"/>
            <p:cNvSpPr/>
            <p:nvPr/>
          </p:nvSpPr>
          <p:spPr>
            <a:xfrm>
              <a:off x="4322763" y="5497513"/>
              <a:ext cx="285750" cy="125413"/>
            </a:xfrm>
            <a:custGeom>
              <a:rect b="b" l="l" r="r" t="t"/>
              <a:pathLst>
                <a:path extrusionOk="0" h="312" w="720">
                  <a:moveTo>
                    <a:pt x="324" y="72"/>
                  </a:moveTo>
                  <a:lnTo>
                    <a:pt x="296" y="72"/>
                  </a:lnTo>
                  <a:lnTo>
                    <a:pt x="263" y="138"/>
                  </a:lnTo>
                  <a:lnTo>
                    <a:pt x="261" y="141"/>
                  </a:lnTo>
                  <a:lnTo>
                    <a:pt x="259" y="143"/>
                  </a:lnTo>
                  <a:lnTo>
                    <a:pt x="256" y="144"/>
                  </a:lnTo>
                  <a:lnTo>
                    <a:pt x="252" y="144"/>
                  </a:lnTo>
                  <a:lnTo>
                    <a:pt x="250" y="144"/>
                  </a:lnTo>
                  <a:lnTo>
                    <a:pt x="247" y="143"/>
                  </a:lnTo>
                  <a:lnTo>
                    <a:pt x="244" y="140"/>
                  </a:lnTo>
                  <a:lnTo>
                    <a:pt x="241" y="137"/>
                  </a:lnTo>
                  <a:lnTo>
                    <a:pt x="241" y="132"/>
                  </a:lnTo>
                  <a:lnTo>
                    <a:pt x="242" y="128"/>
                  </a:lnTo>
                  <a:lnTo>
                    <a:pt x="277" y="55"/>
                  </a:lnTo>
                  <a:lnTo>
                    <a:pt x="279" y="52"/>
                  </a:lnTo>
                  <a:lnTo>
                    <a:pt x="282" y="50"/>
                  </a:lnTo>
                  <a:lnTo>
                    <a:pt x="285" y="48"/>
                  </a:lnTo>
                  <a:lnTo>
                    <a:pt x="288" y="48"/>
                  </a:lnTo>
                  <a:lnTo>
                    <a:pt x="324" y="48"/>
                  </a:lnTo>
                  <a:lnTo>
                    <a:pt x="329" y="49"/>
                  </a:lnTo>
                  <a:lnTo>
                    <a:pt x="333" y="51"/>
                  </a:lnTo>
                  <a:lnTo>
                    <a:pt x="335" y="55"/>
                  </a:lnTo>
                  <a:lnTo>
                    <a:pt x="336" y="60"/>
                  </a:lnTo>
                  <a:lnTo>
                    <a:pt x="335" y="65"/>
                  </a:lnTo>
                  <a:lnTo>
                    <a:pt x="333" y="69"/>
                  </a:lnTo>
                  <a:lnTo>
                    <a:pt x="329" y="71"/>
                  </a:lnTo>
                  <a:lnTo>
                    <a:pt x="324" y="72"/>
                  </a:lnTo>
                  <a:close/>
                  <a:moveTo>
                    <a:pt x="709" y="288"/>
                  </a:moveTo>
                  <a:lnTo>
                    <a:pt x="697" y="288"/>
                  </a:lnTo>
                  <a:lnTo>
                    <a:pt x="697" y="132"/>
                  </a:lnTo>
                  <a:lnTo>
                    <a:pt x="696" y="128"/>
                  </a:lnTo>
                  <a:lnTo>
                    <a:pt x="693" y="124"/>
                  </a:lnTo>
                  <a:lnTo>
                    <a:pt x="690" y="121"/>
                  </a:lnTo>
                  <a:lnTo>
                    <a:pt x="685" y="120"/>
                  </a:lnTo>
                  <a:lnTo>
                    <a:pt x="673" y="120"/>
                  </a:lnTo>
                  <a:lnTo>
                    <a:pt x="673" y="83"/>
                  </a:lnTo>
                  <a:lnTo>
                    <a:pt x="712" y="72"/>
                  </a:lnTo>
                  <a:lnTo>
                    <a:pt x="716" y="70"/>
                  </a:lnTo>
                  <a:lnTo>
                    <a:pt x="719" y="66"/>
                  </a:lnTo>
                  <a:lnTo>
                    <a:pt x="720" y="62"/>
                  </a:lnTo>
                  <a:lnTo>
                    <a:pt x="720" y="57"/>
                  </a:lnTo>
                  <a:lnTo>
                    <a:pt x="718" y="52"/>
                  </a:lnTo>
                  <a:lnTo>
                    <a:pt x="714" y="49"/>
                  </a:lnTo>
                  <a:lnTo>
                    <a:pt x="712" y="49"/>
                  </a:lnTo>
                  <a:lnTo>
                    <a:pt x="710" y="48"/>
                  </a:lnTo>
                  <a:lnTo>
                    <a:pt x="708" y="48"/>
                  </a:lnTo>
                  <a:lnTo>
                    <a:pt x="705" y="49"/>
                  </a:lnTo>
                  <a:lnTo>
                    <a:pt x="622" y="73"/>
                  </a:lnTo>
                  <a:lnTo>
                    <a:pt x="617" y="75"/>
                  </a:lnTo>
                  <a:lnTo>
                    <a:pt x="615" y="79"/>
                  </a:lnTo>
                  <a:lnTo>
                    <a:pt x="613" y="83"/>
                  </a:lnTo>
                  <a:lnTo>
                    <a:pt x="614" y="88"/>
                  </a:lnTo>
                  <a:lnTo>
                    <a:pt x="615" y="91"/>
                  </a:lnTo>
                  <a:lnTo>
                    <a:pt x="618" y="94"/>
                  </a:lnTo>
                  <a:lnTo>
                    <a:pt x="621" y="95"/>
                  </a:lnTo>
                  <a:lnTo>
                    <a:pt x="625" y="96"/>
                  </a:lnTo>
                  <a:lnTo>
                    <a:pt x="626" y="96"/>
                  </a:lnTo>
                  <a:lnTo>
                    <a:pt x="628" y="96"/>
                  </a:lnTo>
                  <a:lnTo>
                    <a:pt x="649" y="90"/>
                  </a:lnTo>
                  <a:lnTo>
                    <a:pt x="649" y="120"/>
                  </a:lnTo>
                  <a:lnTo>
                    <a:pt x="616" y="120"/>
                  </a:lnTo>
                  <a:lnTo>
                    <a:pt x="402" y="3"/>
                  </a:lnTo>
                  <a:lnTo>
                    <a:pt x="399" y="1"/>
                  </a:lnTo>
                  <a:lnTo>
                    <a:pt x="396" y="0"/>
                  </a:lnTo>
                  <a:lnTo>
                    <a:pt x="253" y="0"/>
                  </a:lnTo>
                  <a:lnTo>
                    <a:pt x="249" y="1"/>
                  </a:lnTo>
                  <a:lnTo>
                    <a:pt x="247" y="2"/>
                  </a:lnTo>
                  <a:lnTo>
                    <a:pt x="244" y="4"/>
                  </a:lnTo>
                  <a:lnTo>
                    <a:pt x="242" y="6"/>
                  </a:lnTo>
                  <a:lnTo>
                    <a:pt x="174" y="120"/>
                  </a:lnTo>
                  <a:lnTo>
                    <a:pt x="60" y="120"/>
                  </a:lnTo>
                  <a:lnTo>
                    <a:pt x="55" y="120"/>
                  </a:lnTo>
                  <a:lnTo>
                    <a:pt x="49" y="121"/>
                  </a:lnTo>
                  <a:lnTo>
                    <a:pt x="43" y="122"/>
                  </a:lnTo>
                  <a:lnTo>
                    <a:pt x="37" y="125"/>
                  </a:lnTo>
                  <a:lnTo>
                    <a:pt x="32" y="128"/>
                  </a:lnTo>
                  <a:lnTo>
                    <a:pt x="27" y="131"/>
                  </a:lnTo>
                  <a:lnTo>
                    <a:pt x="22" y="135"/>
                  </a:lnTo>
                  <a:lnTo>
                    <a:pt x="18" y="139"/>
                  </a:lnTo>
                  <a:lnTo>
                    <a:pt x="14" y="143"/>
                  </a:lnTo>
                  <a:lnTo>
                    <a:pt x="11" y="147"/>
                  </a:lnTo>
                  <a:lnTo>
                    <a:pt x="8" y="152"/>
                  </a:lnTo>
                  <a:lnTo>
                    <a:pt x="5" y="157"/>
                  </a:lnTo>
                  <a:lnTo>
                    <a:pt x="3" y="163"/>
                  </a:lnTo>
                  <a:lnTo>
                    <a:pt x="2" y="168"/>
                  </a:lnTo>
                  <a:lnTo>
                    <a:pt x="1" y="174"/>
                  </a:lnTo>
                  <a:lnTo>
                    <a:pt x="0" y="180"/>
                  </a:lnTo>
                  <a:lnTo>
                    <a:pt x="0" y="300"/>
                  </a:lnTo>
                  <a:lnTo>
                    <a:pt x="1" y="305"/>
                  </a:lnTo>
                  <a:lnTo>
                    <a:pt x="4" y="308"/>
                  </a:lnTo>
                  <a:lnTo>
                    <a:pt x="8" y="311"/>
                  </a:lnTo>
                  <a:lnTo>
                    <a:pt x="12" y="312"/>
                  </a:lnTo>
                  <a:lnTo>
                    <a:pt x="30" y="312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0" y="296"/>
                  </a:lnTo>
                  <a:lnTo>
                    <a:pt x="32" y="286"/>
                  </a:lnTo>
                  <a:lnTo>
                    <a:pt x="34" y="276"/>
                  </a:lnTo>
                  <a:lnTo>
                    <a:pt x="38" y="267"/>
                  </a:lnTo>
                  <a:lnTo>
                    <a:pt x="43" y="258"/>
                  </a:lnTo>
                  <a:lnTo>
                    <a:pt x="48" y="249"/>
                  </a:lnTo>
                  <a:lnTo>
                    <a:pt x="54" y="241"/>
                  </a:lnTo>
                  <a:lnTo>
                    <a:pt x="60" y="234"/>
                  </a:lnTo>
                  <a:lnTo>
                    <a:pt x="67" y="228"/>
                  </a:lnTo>
                  <a:lnTo>
                    <a:pt x="75" y="222"/>
                  </a:lnTo>
                  <a:lnTo>
                    <a:pt x="83" y="217"/>
                  </a:lnTo>
                  <a:lnTo>
                    <a:pt x="92" y="212"/>
                  </a:lnTo>
                  <a:lnTo>
                    <a:pt x="101" y="209"/>
                  </a:lnTo>
                  <a:lnTo>
                    <a:pt x="112" y="206"/>
                  </a:lnTo>
                  <a:lnTo>
                    <a:pt x="122" y="205"/>
                  </a:lnTo>
                  <a:lnTo>
                    <a:pt x="132" y="204"/>
                  </a:lnTo>
                  <a:lnTo>
                    <a:pt x="143" y="205"/>
                  </a:lnTo>
                  <a:lnTo>
                    <a:pt x="153" y="206"/>
                  </a:lnTo>
                  <a:lnTo>
                    <a:pt x="162" y="209"/>
                  </a:lnTo>
                  <a:lnTo>
                    <a:pt x="172" y="212"/>
                  </a:lnTo>
                  <a:lnTo>
                    <a:pt x="181" y="217"/>
                  </a:lnTo>
                  <a:lnTo>
                    <a:pt x="189" y="222"/>
                  </a:lnTo>
                  <a:lnTo>
                    <a:pt x="197" y="228"/>
                  </a:lnTo>
                  <a:lnTo>
                    <a:pt x="204" y="234"/>
                  </a:lnTo>
                  <a:lnTo>
                    <a:pt x="211" y="241"/>
                  </a:lnTo>
                  <a:lnTo>
                    <a:pt x="217" y="249"/>
                  </a:lnTo>
                  <a:lnTo>
                    <a:pt x="222" y="258"/>
                  </a:lnTo>
                  <a:lnTo>
                    <a:pt x="226" y="267"/>
                  </a:lnTo>
                  <a:lnTo>
                    <a:pt x="229" y="276"/>
                  </a:lnTo>
                  <a:lnTo>
                    <a:pt x="233" y="286"/>
                  </a:lnTo>
                  <a:lnTo>
                    <a:pt x="234" y="296"/>
                  </a:lnTo>
                  <a:lnTo>
                    <a:pt x="235" y="306"/>
                  </a:lnTo>
                  <a:lnTo>
                    <a:pt x="235" y="309"/>
                  </a:lnTo>
                  <a:lnTo>
                    <a:pt x="234" y="312"/>
                  </a:lnTo>
                  <a:lnTo>
                    <a:pt x="391" y="312"/>
                  </a:lnTo>
                  <a:lnTo>
                    <a:pt x="390" y="309"/>
                  </a:lnTo>
                  <a:lnTo>
                    <a:pt x="390" y="306"/>
                  </a:lnTo>
                  <a:lnTo>
                    <a:pt x="391" y="296"/>
                  </a:lnTo>
                  <a:lnTo>
                    <a:pt x="392" y="286"/>
                  </a:lnTo>
                  <a:lnTo>
                    <a:pt x="395" y="276"/>
                  </a:lnTo>
                  <a:lnTo>
                    <a:pt x="398" y="267"/>
                  </a:lnTo>
                  <a:lnTo>
                    <a:pt x="403" y="258"/>
                  </a:lnTo>
                  <a:lnTo>
                    <a:pt x="408" y="249"/>
                  </a:lnTo>
                  <a:lnTo>
                    <a:pt x="413" y="241"/>
                  </a:lnTo>
                  <a:lnTo>
                    <a:pt x="421" y="234"/>
                  </a:lnTo>
                  <a:lnTo>
                    <a:pt x="428" y="228"/>
                  </a:lnTo>
                  <a:lnTo>
                    <a:pt x="436" y="222"/>
                  </a:lnTo>
                  <a:lnTo>
                    <a:pt x="444" y="217"/>
                  </a:lnTo>
                  <a:lnTo>
                    <a:pt x="453" y="212"/>
                  </a:lnTo>
                  <a:lnTo>
                    <a:pt x="462" y="209"/>
                  </a:lnTo>
                  <a:lnTo>
                    <a:pt x="472" y="206"/>
                  </a:lnTo>
                  <a:lnTo>
                    <a:pt x="483" y="205"/>
                  </a:lnTo>
                  <a:lnTo>
                    <a:pt x="493" y="204"/>
                  </a:lnTo>
                  <a:lnTo>
                    <a:pt x="503" y="205"/>
                  </a:lnTo>
                  <a:lnTo>
                    <a:pt x="513" y="206"/>
                  </a:lnTo>
                  <a:lnTo>
                    <a:pt x="523" y="209"/>
                  </a:lnTo>
                  <a:lnTo>
                    <a:pt x="532" y="212"/>
                  </a:lnTo>
                  <a:lnTo>
                    <a:pt x="541" y="217"/>
                  </a:lnTo>
                  <a:lnTo>
                    <a:pt x="550" y="222"/>
                  </a:lnTo>
                  <a:lnTo>
                    <a:pt x="558" y="228"/>
                  </a:lnTo>
                  <a:lnTo>
                    <a:pt x="565" y="234"/>
                  </a:lnTo>
                  <a:lnTo>
                    <a:pt x="571" y="241"/>
                  </a:lnTo>
                  <a:lnTo>
                    <a:pt x="577" y="249"/>
                  </a:lnTo>
                  <a:lnTo>
                    <a:pt x="582" y="258"/>
                  </a:lnTo>
                  <a:lnTo>
                    <a:pt x="586" y="267"/>
                  </a:lnTo>
                  <a:lnTo>
                    <a:pt x="590" y="276"/>
                  </a:lnTo>
                  <a:lnTo>
                    <a:pt x="592" y="286"/>
                  </a:lnTo>
                  <a:lnTo>
                    <a:pt x="594" y="296"/>
                  </a:lnTo>
                  <a:lnTo>
                    <a:pt x="594" y="306"/>
                  </a:lnTo>
                  <a:lnTo>
                    <a:pt x="594" y="309"/>
                  </a:lnTo>
                  <a:lnTo>
                    <a:pt x="594" y="312"/>
                  </a:lnTo>
                  <a:lnTo>
                    <a:pt x="685" y="312"/>
                  </a:lnTo>
                  <a:lnTo>
                    <a:pt x="709" y="312"/>
                  </a:lnTo>
                  <a:lnTo>
                    <a:pt x="713" y="311"/>
                  </a:lnTo>
                  <a:lnTo>
                    <a:pt x="717" y="308"/>
                  </a:lnTo>
                  <a:lnTo>
                    <a:pt x="720" y="305"/>
                  </a:lnTo>
                  <a:lnTo>
                    <a:pt x="720" y="300"/>
                  </a:lnTo>
                  <a:lnTo>
                    <a:pt x="720" y="295"/>
                  </a:lnTo>
                  <a:lnTo>
                    <a:pt x="717" y="292"/>
                  </a:lnTo>
                  <a:lnTo>
                    <a:pt x="713" y="289"/>
                  </a:lnTo>
                  <a:lnTo>
                    <a:pt x="709" y="2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4487863" y="5589588"/>
              <a:ext cx="61913" cy="61913"/>
            </a:xfrm>
            <a:custGeom>
              <a:rect b="b" l="l" r="r" t="t"/>
              <a:pathLst>
                <a:path extrusionOk="0" h="157" w="157">
                  <a:moveTo>
                    <a:pt x="79" y="0"/>
                  </a:moveTo>
                  <a:lnTo>
                    <a:pt x="71" y="0"/>
                  </a:lnTo>
                  <a:lnTo>
                    <a:pt x="62" y="1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1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4" y="24"/>
                  </a:lnTo>
                  <a:lnTo>
                    <a:pt x="19" y="29"/>
                  </a:lnTo>
                  <a:lnTo>
                    <a:pt x="14" y="35"/>
                  </a:lnTo>
                  <a:lnTo>
                    <a:pt x="10" y="42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2" y="94"/>
                  </a:lnTo>
                  <a:lnTo>
                    <a:pt x="4" y="102"/>
                  </a:lnTo>
                  <a:lnTo>
                    <a:pt x="7" y="109"/>
                  </a:lnTo>
                  <a:lnTo>
                    <a:pt x="10" y="115"/>
                  </a:lnTo>
                  <a:lnTo>
                    <a:pt x="14" y="122"/>
                  </a:lnTo>
                  <a:lnTo>
                    <a:pt x="19" y="128"/>
                  </a:lnTo>
                  <a:lnTo>
                    <a:pt x="24" y="133"/>
                  </a:lnTo>
                  <a:lnTo>
                    <a:pt x="29" y="138"/>
                  </a:lnTo>
                  <a:lnTo>
                    <a:pt x="35" y="142"/>
                  </a:lnTo>
                  <a:lnTo>
                    <a:pt x="41" y="146"/>
                  </a:lnTo>
                  <a:lnTo>
                    <a:pt x="48" y="151"/>
                  </a:lnTo>
                  <a:lnTo>
                    <a:pt x="55" y="153"/>
                  </a:lnTo>
                  <a:lnTo>
                    <a:pt x="62" y="155"/>
                  </a:lnTo>
                  <a:lnTo>
                    <a:pt x="71" y="156"/>
                  </a:lnTo>
                  <a:lnTo>
                    <a:pt x="79" y="157"/>
                  </a:lnTo>
                  <a:lnTo>
                    <a:pt x="87" y="156"/>
                  </a:lnTo>
                  <a:lnTo>
                    <a:pt x="94" y="155"/>
                  </a:lnTo>
                  <a:lnTo>
                    <a:pt x="102" y="153"/>
                  </a:lnTo>
                  <a:lnTo>
                    <a:pt x="109" y="151"/>
                  </a:lnTo>
                  <a:lnTo>
                    <a:pt x="115" y="146"/>
                  </a:lnTo>
                  <a:lnTo>
                    <a:pt x="122" y="142"/>
                  </a:lnTo>
                  <a:lnTo>
                    <a:pt x="128" y="138"/>
                  </a:lnTo>
                  <a:lnTo>
                    <a:pt x="134" y="133"/>
                  </a:lnTo>
                  <a:lnTo>
                    <a:pt x="139" y="128"/>
                  </a:lnTo>
                  <a:lnTo>
                    <a:pt x="144" y="122"/>
                  </a:lnTo>
                  <a:lnTo>
                    <a:pt x="147" y="115"/>
                  </a:lnTo>
                  <a:lnTo>
                    <a:pt x="151" y="109"/>
                  </a:lnTo>
                  <a:lnTo>
                    <a:pt x="153" y="102"/>
                  </a:lnTo>
                  <a:lnTo>
                    <a:pt x="155" y="94"/>
                  </a:lnTo>
                  <a:lnTo>
                    <a:pt x="156" y="87"/>
                  </a:lnTo>
                  <a:lnTo>
                    <a:pt x="157" y="78"/>
                  </a:lnTo>
                  <a:lnTo>
                    <a:pt x="156" y="70"/>
                  </a:lnTo>
                  <a:lnTo>
                    <a:pt x="155" y="63"/>
                  </a:lnTo>
                  <a:lnTo>
                    <a:pt x="153" y="55"/>
                  </a:lnTo>
                  <a:lnTo>
                    <a:pt x="151" y="48"/>
                  </a:lnTo>
                  <a:lnTo>
                    <a:pt x="147" y="42"/>
                  </a:lnTo>
                  <a:lnTo>
                    <a:pt x="144" y="35"/>
                  </a:lnTo>
                  <a:lnTo>
                    <a:pt x="139" y="29"/>
                  </a:lnTo>
                  <a:lnTo>
                    <a:pt x="134" y="24"/>
                  </a:lnTo>
                  <a:lnTo>
                    <a:pt x="128" y="18"/>
                  </a:lnTo>
                  <a:lnTo>
                    <a:pt x="122" y="13"/>
                  </a:lnTo>
                  <a:lnTo>
                    <a:pt x="115" y="9"/>
                  </a:lnTo>
                  <a:lnTo>
                    <a:pt x="109" y="6"/>
                  </a:lnTo>
                  <a:lnTo>
                    <a:pt x="102" y="3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4344988" y="5589588"/>
              <a:ext cx="61913" cy="61913"/>
            </a:xfrm>
            <a:custGeom>
              <a:rect b="b" l="l" r="r" t="t"/>
              <a:pathLst>
                <a:path extrusionOk="0" h="157" w="156">
                  <a:moveTo>
                    <a:pt x="78" y="0"/>
                  </a:moveTo>
                  <a:lnTo>
                    <a:pt x="70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4"/>
                  </a:lnTo>
                  <a:lnTo>
                    <a:pt x="18" y="29"/>
                  </a:lnTo>
                  <a:lnTo>
                    <a:pt x="14" y="35"/>
                  </a:lnTo>
                  <a:lnTo>
                    <a:pt x="10" y="42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4" y="102"/>
                  </a:lnTo>
                  <a:lnTo>
                    <a:pt x="7" y="109"/>
                  </a:lnTo>
                  <a:lnTo>
                    <a:pt x="10" y="115"/>
                  </a:lnTo>
                  <a:lnTo>
                    <a:pt x="14" y="122"/>
                  </a:lnTo>
                  <a:lnTo>
                    <a:pt x="18" y="128"/>
                  </a:lnTo>
                  <a:lnTo>
                    <a:pt x="23" y="133"/>
                  </a:lnTo>
                  <a:lnTo>
                    <a:pt x="28" y="138"/>
                  </a:lnTo>
                  <a:lnTo>
                    <a:pt x="34" y="142"/>
                  </a:lnTo>
                  <a:lnTo>
                    <a:pt x="41" y="146"/>
                  </a:lnTo>
                  <a:lnTo>
                    <a:pt x="47" y="151"/>
                  </a:lnTo>
                  <a:lnTo>
                    <a:pt x="56" y="153"/>
                  </a:lnTo>
                  <a:lnTo>
                    <a:pt x="63" y="155"/>
                  </a:lnTo>
                  <a:lnTo>
                    <a:pt x="70" y="156"/>
                  </a:lnTo>
                  <a:lnTo>
                    <a:pt x="78" y="157"/>
                  </a:lnTo>
                  <a:lnTo>
                    <a:pt x="86" y="156"/>
                  </a:lnTo>
                  <a:lnTo>
                    <a:pt x="94" y="155"/>
                  </a:lnTo>
                  <a:lnTo>
                    <a:pt x="101" y="153"/>
                  </a:lnTo>
                  <a:lnTo>
                    <a:pt x="108" y="151"/>
                  </a:lnTo>
                  <a:lnTo>
                    <a:pt x="116" y="146"/>
                  </a:lnTo>
                  <a:lnTo>
                    <a:pt x="122" y="142"/>
                  </a:lnTo>
                  <a:lnTo>
                    <a:pt x="128" y="138"/>
                  </a:lnTo>
                  <a:lnTo>
                    <a:pt x="134" y="133"/>
                  </a:lnTo>
                  <a:lnTo>
                    <a:pt x="139" y="128"/>
                  </a:lnTo>
                  <a:lnTo>
                    <a:pt x="143" y="122"/>
                  </a:lnTo>
                  <a:lnTo>
                    <a:pt x="147" y="115"/>
                  </a:lnTo>
                  <a:lnTo>
                    <a:pt x="150" y="109"/>
                  </a:lnTo>
                  <a:lnTo>
                    <a:pt x="153" y="102"/>
                  </a:lnTo>
                  <a:lnTo>
                    <a:pt x="155" y="94"/>
                  </a:lnTo>
                  <a:lnTo>
                    <a:pt x="156" y="87"/>
                  </a:lnTo>
                  <a:lnTo>
                    <a:pt x="156" y="78"/>
                  </a:lnTo>
                  <a:lnTo>
                    <a:pt x="156" y="70"/>
                  </a:lnTo>
                  <a:lnTo>
                    <a:pt x="155" y="63"/>
                  </a:lnTo>
                  <a:lnTo>
                    <a:pt x="153" y="55"/>
                  </a:lnTo>
                  <a:lnTo>
                    <a:pt x="150" y="48"/>
                  </a:lnTo>
                  <a:lnTo>
                    <a:pt x="147" y="42"/>
                  </a:lnTo>
                  <a:lnTo>
                    <a:pt x="143" y="35"/>
                  </a:lnTo>
                  <a:lnTo>
                    <a:pt x="139" y="29"/>
                  </a:lnTo>
                  <a:lnTo>
                    <a:pt x="134" y="24"/>
                  </a:lnTo>
                  <a:lnTo>
                    <a:pt x="128" y="18"/>
                  </a:lnTo>
                  <a:lnTo>
                    <a:pt x="122" y="13"/>
                  </a:lnTo>
                  <a:lnTo>
                    <a:pt x="116" y="9"/>
                  </a:lnTo>
                  <a:lnTo>
                    <a:pt x="108" y="6"/>
                  </a:lnTo>
                  <a:lnTo>
                    <a:pt x="101" y="3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1"/>
          <p:cNvGrpSpPr/>
          <p:nvPr/>
        </p:nvGrpSpPr>
        <p:grpSpPr>
          <a:xfrm>
            <a:off x="5412332" y="3865623"/>
            <a:ext cx="250589" cy="183766"/>
            <a:chOff x="892175" y="5441950"/>
            <a:chExt cx="285750" cy="209550"/>
          </a:xfrm>
        </p:grpSpPr>
        <p:sp>
          <p:nvSpPr>
            <p:cNvPr id="452" name="Google Shape;452;p11"/>
            <p:cNvSpPr/>
            <p:nvPr/>
          </p:nvSpPr>
          <p:spPr>
            <a:xfrm>
              <a:off x="892175" y="5441950"/>
              <a:ext cx="285750" cy="209550"/>
            </a:xfrm>
            <a:custGeom>
              <a:rect b="b" l="l" r="r" t="t"/>
              <a:pathLst>
                <a:path extrusionOk="0" h="529" w="720">
                  <a:moveTo>
                    <a:pt x="600" y="360"/>
                  </a:moveTo>
                  <a:lnTo>
                    <a:pt x="592" y="359"/>
                  </a:lnTo>
                  <a:lnTo>
                    <a:pt x="586" y="357"/>
                  </a:lnTo>
                  <a:lnTo>
                    <a:pt x="580" y="354"/>
                  </a:lnTo>
                  <a:lnTo>
                    <a:pt x="575" y="350"/>
                  </a:lnTo>
                  <a:lnTo>
                    <a:pt x="570" y="345"/>
                  </a:lnTo>
                  <a:lnTo>
                    <a:pt x="567" y="339"/>
                  </a:lnTo>
                  <a:lnTo>
                    <a:pt x="565" y="332"/>
                  </a:lnTo>
                  <a:lnTo>
                    <a:pt x="564" y="324"/>
                  </a:lnTo>
                  <a:lnTo>
                    <a:pt x="565" y="317"/>
                  </a:lnTo>
                  <a:lnTo>
                    <a:pt x="567" y="310"/>
                  </a:lnTo>
                  <a:lnTo>
                    <a:pt x="570" y="304"/>
                  </a:lnTo>
                  <a:lnTo>
                    <a:pt x="575" y="299"/>
                  </a:lnTo>
                  <a:lnTo>
                    <a:pt x="580" y="294"/>
                  </a:lnTo>
                  <a:lnTo>
                    <a:pt x="586" y="291"/>
                  </a:lnTo>
                  <a:lnTo>
                    <a:pt x="592" y="289"/>
                  </a:lnTo>
                  <a:lnTo>
                    <a:pt x="600" y="288"/>
                  </a:lnTo>
                  <a:lnTo>
                    <a:pt x="607" y="289"/>
                  </a:lnTo>
                  <a:lnTo>
                    <a:pt x="613" y="291"/>
                  </a:lnTo>
                  <a:lnTo>
                    <a:pt x="620" y="294"/>
                  </a:lnTo>
                  <a:lnTo>
                    <a:pt x="626" y="299"/>
                  </a:lnTo>
                  <a:lnTo>
                    <a:pt x="630" y="304"/>
                  </a:lnTo>
                  <a:lnTo>
                    <a:pt x="633" y="310"/>
                  </a:lnTo>
                  <a:lnTo>
                    <a:pt x="635" y="317"/>
                  </a:lnTo>
                  <a:lnTo>
                    <a:pt x="636" y="324"/>
                  </a:lnTo>
                  <a:lnTo>
                    <a:pt x="635" y="332"/>
                  </a:lnTo>
                  <a:lnTo>
                    <a:pt x="633" y="339"/>
                  </a:lnTo>
                  <a:lnTo>
                    <a:pt x="630" y="345"/>
                  </a:lnTo>
                  <a:lnTo>
                    <a:pt x="626" y="350"/>
                  </a:lnTo>
                  <a:lnTo>
                    <a:pt x="620" y="354"/>
                  </a:lnTo>
                  <a:lnTo>
                    <a:pt x="613" y="357"/>
                  </a:lnTo>
                  <a:lnTo>
                    <a:pt x="607" y="359"/>
                  </a:lnTo>
                  <a:lnTo>
                    <a:pt x="600" y="360"/>
                  </a:lnTo>
                  <a:close/>
                  <a:moveTo>
                    <a:pt x="600" y="504"/>
                  </a:moveTo>
                  <a:lnTo>
                    <a:pt x="528" y="504"/>
                  </a:lnTo>
                  <a:lnTo>
                    <a:pt x="528" y="456"/>
                  </a:lnTo>
                  <a:lnTo>
                    <a:pt x="588" y="456"/>
                  </a:lnTo>
                  <a:lnTo>
                    <a:pt x="594" y="456"/>
                  </a:lnTo>
                  <a:lnTo>
                    <a:pt x="600" y="456"/>
                  </a:lnTo>
                  <a:lnTo>
                    <a:pt x="600" y="504"/>
                  </a:lnTo>
                  <a:close/>
                  <a:moveTo>
                    <a:pt x="413" y="291"/>
                  </a:moveTo>
                  <a:lnTo>
                    <a:pt x="407" y="294"/>
                  </a:lnTo>
                  <a:lnTo>
                    <a:pt x="401" y="297"/>
                  </a:lnTo>
                  <a:lnTo>
                    <a:pt x="395" y="299"/>
                  </a:lnTo>
                  <a:lnTo>
                    <a:pt x="388" y="301"/>
                  </a:lnTo>
                  <a:lnTo>
                    <a:pt x="374" y="304"/>
                  </a:lnTo>
                  <a:lnTo>
                    <a:pt x="359" y="305"/>
                  </a:lnTo>
                  <a:lnTo>
                    <a:pt x="345" y="304"/>
                  </a:lnTo>
                  <a:lnTo>
                    <a:pt x="331" y="301"/>
                  </a:lnTo>
                  <a:lnTo>
                    <a:pt x="325" y="299"/>
                  </a:lnTo>
                  <a:lnTo>
                    <a:pt x="318" y="297"/>
                  </a:lnTo>
                  <a:lnTo>
                    <a:pt x="312" y="294"/>
                  </a:lnTo>
                  <a:lnTo>
                    <a:pt x="306" y="291"/>
                  </a:lnTo>
                  <a:lnTo>
                    <a:pt x="189" y="220"/>
                  </a:lnTo>
                  <a:lnTo>
                    <a:pt x="206" y="208"/>
                  </a:lnTo>
                  <a:lnTo>
                    <a:pt x="224" y="197"/>
                  </a:lnTo>
                  <a:lnTo>
                    <a:pt x="245" y="189"/>
                  </a:lnTo>
                  <a:lnTo>
                    <a:pt x="266" y="181"/>
                  </a:lnTo>
                  <a:lnTo>
                    <a:pt x="288" y="176"/>
                  </a:lnTo>
                  <a:lnTo>
                    <a:pt x="312" y="171"/>
                  </a:lnTo>
                  <a:lnTo>
                    <a:pt x="335" y="169"/>
                  </a:lnTo>
                  <a:lnTo>
                    <a:pt x="359" y="168"/>
                  </a:lnTo>
                  <a:lnTo>
                    <a:pt x="384" y="169"/>
                  </a:lnTo>
                  <a:lnTo>
                    <a:pt x="407" y="171"/>
                  </a:lnTo>
                  <a:lnTo>
                    <a:pt x="431" y="176"/>
                  </a:lnTo>
                  <a:lnTo>
                    <a:pt x="453" y="181"/>
                  </a:lnTo>
                  <a:lnTo>
                    <a:pt x="474" y="189"/>
                  </a:lnTo>
                  <a:lnTo>
                    <a:pt x="495" y="197"/>
                  </a:lnTo>
                  <a:lnTo>
                    <a:pt x="513" y="208"/>
                  </a:lnTo>
                  <a:lnTo>
                    <a:pt x="530" y="220"/>
                  </a:lnTo>
                  <a:lnTo>
                    <a:pt x="413" y="291"/>
                  </a:lnTo>
                  <a:close/>
                  <a:moveTo>
                    <a:pt x="432" y="456"/>
                  </a:moveTo>
                  <a:lnTo>
                    <a:pt x="287" y="456"/>
                  </a:lnTo>
                  <a:lnTo>
                    <a:pt x="287" y="384"/>
                  </a:lnTo>
                  <a:lnTo>
                    <a:pt x="432" y="384"/>
                  </a:lnTo>
                  <a:lnTo>
                    <a:pt x="432" y="456"/>
                  </a:lnTo>
                  <a:close/>
                  <a:moveTo>
                    <a:pt x="192" y="504"/>
                  </a:moveTo>
                  <a:lnTo>
                    <a:pt x="120" y="504"/>
                  </a:lnTo>
                  <a:lnTo>
                    <a:pt x="120" y="456"/>
                  </a:lnTo>
                  <a:lnTo>
                    <a:pt x="126" y="456"/>
                  </a:lnTo>
                  <a:lnTo>
                    <a:pt x="132" y="456"/>
                  </a:lnTo>
                  <a:lnTo>
                    <a:pt x="192" y="456"/>
                  </a:lnTo>
                  <a:lnTo>
                    <a:pt x="192" y="504"/>
                  </a:lnTo>
                  <a:close/>
                  <a:moveTo>
                    <a:pt x="83" y="324"/>
                  </a:moveTo>
                  <a:lnTo>
                    <a:pt x="84" y="317"/>
                  </a:lnTo>
                  <a:lnTo>
                    <a:pt x="86" y="310"/>
                  </a:lnTo>
                  <a:lnTo>
                    <a:pt x="89" y="304"/>
                  </a:lnTo>
                  <a:lnTo>
                    <a:pt x="94" y="299"/>
                  </a:lnTo>
                  <a:lnTo>
                    <a:pt x="99" y="294"/>
                  </a:lnTo>
                  <a:lnTo>
                    <a:pt x="105" y="291"/>
                  </a:lnTo>
                  <a:lnTo>
                    <a:pt x="112" y="289"/>
                  </a:lnTo>
                  <a:lnTo>
                    <a:pt x="120" y="288"/>
                  </a:lnTo>
                  <a:lnTo>
                    <a:pt x="127" y="289"/>
                  </a:lnTo>
                  <a:lnTo>
                    <a:pt x="134" y="291"/>
                  </a:lnTo>
                  <a:lnTo>
                    <a:pt x="140" y="294"/>
                  </a:lnTo>
                  <a:lnTo>
                    <a:pt x="145" y="299"/>
                  </a:lnTo>
                  <a:lnTo>
                    <a:pt x="149" y="304"/>
                  </a:lnTo>
                  <a:lnTo>
                    <a:pt x="152" y="310"/>
                  </a:lnTo>
                  <a:lnTo>
                    <a:pt x="155" y="317"/>
                  </a:lnTo>
                  <a:lnTo>
                    <a:pt x="155" y="324"/>
                  </a:lnTo>
                  <a:lnTo>
                    <a:pt x="155" y="332"/>
                  </a:lnTo>
                  <a:lnTo>
                    <a:pt x="152" y="339"/>
                  </a:lnTo>
                  <a:lnTo>
                    <a:pt x="149" y="345"/>
                  </a:lnTo>
                  <a:lnTo>
                    <a:pt x="145" y="350"/>
                  </a:lnTo>
                  <a:lnTo>
                    <a:pt x="140" y="354"/>
                  </a:lnTo>
                  <a:lnTo>
                    <a:pt x="134" y="357"/>
                  </a:lnTo>
                  <a:lnTo>
                    <a:pt x="127" y="359"/>
                  </a:lnTo>
                  <a:lnTo>
                    <a:pt x="120" y="360"/>
                  </a:lnTo>
                  <a:lnTo>
                    <a:pt x="112" y="359"/>
                  </a:lnTo>
                  <a:lnTo>
                    <a:pt x="105" y="357"/>
                  </a:lnTo>
                  <a:lnTo>
                    <a:pt x="99" y="354"/>
                  </a:lnTo>
                  <a:lnTo>
                    <a:pt x="94" y="350"/>
                  </a:lnTo>
                  <a:lnTo>
                    <a:pt x="89" y="345"/>
                  </a:lnTo>
                  <a:lnTo>
                    <a:pt x="86" y="339"/>
                  </a:lnTo>
                  <a:lnTo>
                    <a:pt x="84" y="332"/>
                  </a:lnTo>
                  <a:lnTo>
                    <a:pt x="83" y="324"/>
                  </a:lnTo>
                  <a:close/>
                  <a:moveTo>
                    <a:pt x="180" y="50"/>
                  </a:moveTo>
                  <a:lnTo>
                    <a:pt x="181" y="46"/>
                  </a:lnTo>
                  <a:lnTo>
                    <a:pt x="183" y="42"/>
                  </a:lnTo>
                  <a:lnTo>
                    <a:pt x="186" y="37"/>
                  </a:lnTo>
                  <a:lnTo>
                    <a:pt x="189" y="33"/>
                  </a:lnTo>
                  <a:lnTo>
                    <a:pt x="193" y="30"/>
                  </a:lnTo>
                  <a:lnTo>
                    <a:pt x="197" y="27"/>
                  </a:lnTo>
                  <a:lnTo>
                    <a:pt x="200" y="25"/>
                  </a:lnTo>
                  <a:lnTo>
                    <a:pt x="204" y="24"/>
                  </a:lnTo>
                  <a:lnTo>
                    <a:pt x="516" y="24"/>
                  </a:lnTo>
                  <a:lnTo>
                    <a:pt x="519" y="25"/>
                  </a:lnTo>
                  <a:lnTo>
                    <a:pt x="523" y="27"/>
                  </a:lnTo>
                  <a:lnTo>
                    <a:pt x="526" y="30"/>
                  </a:lnTo>
                  <a:lnTo>
                    <a:pt x="530" y="34"/>
                  </a:lnTo>
                  <a:lnTo>
                    <a:pt x="533" y="38"/>
                  </a:lnTo>
                  <a:lnTo>
                    <a:pt x="536" y="42"/>
                  </a:lnTo>
                  <a:lnTo>
                    <a:pt x="538" y="46"/>
                  </a:lnTo>
                  <a:lnTo>
                    <a:pt x="540" y="50"/>
                  </a:lnTo>
                  <a:lnTo>
                    <a:pt x="562" y="206"/>
                  </a:lnTo>
                  <a:lnTo>
                    <a:pt x="558" y="207"/>
                  </a:lnTo>
                  <a:lnTo>
                    <a:pt x="555" y="209"/>
                  </a:lnTo>
                  <a:lnTo>
                    <a:pt x="544" y="201"/>
                  </a:lnTo>
                  <a:lnTo>
                    <a:pt x="535" y="194"/>
                  </a:lnTo>
                  <a:lnTo>
                    <a:pt x="525" y="187"/>
                  </a:lnTo>
                  <a:lnTo>
                    <a:pt x="514" y="181"/>
                  </a:lnTo>
                  <a:lnTo>
                    <a:pt x="503" y="176"/>
                  </a:lnTo>
                  <a:lnTo>
                    <a:pt x="492" y="170"/>
                  </a:lnTo>
                  <a:lnTo>
                    <a:pt x="479" y="166"/>
                  </a:lnTo>
                  <a:lnTo>
                    <a:pt x="467" y="161"/>
                  </a:lnTo>
                  <a:lnTo>
                    <a:pt x="455" y="157"/>
                  </a:lnTo>
                  <a:lnTo>
                    <a:pt x="442" y="154"/>
                  </a:lnTo>
                  <a:lnTo>
                    <a:pt x="429" y="151"/>
                  </a:lnTo>
                  <a:lnTo>
                    <a:pt x="415" y="149"/>
                  </a:lnTo>
                  <a:lnTo>
                    <a:pt x="402" y="147"/>
                  </a:lnTo>
                  <a:lnTo>
                    <a:pt x="388" y="145"/>
                  </a:lnTo>
                  <a:lnTo>
                    <a:pt x="374" y="145"/>
                  </a:lnTo>
                  <a:lnTo>
                    <a:pt x="359" y="144"/>
                  </a:lnTo>
                  <a:lnTo>
                    <a:pt x="345" y="145"/>
                  </a:lnTo>
                  <a:lnTo>
                    <a:pt x="331" y="145"/>
                  </a:lnTo>
                  <a:lnTo>
                    <a:pt x="318" y="147"/>
                  </a:lnTo>
                  <a:lnTo>
                    <a:pt x="304" y="149"/>
                  </a:lnTo>
                  <a:lnTo>
                    <a:pt x="290" y="151"/>
                  </a:lnTo>
                  <a:lnTo>
                    <a:pt x="277" y="154"/>
                  </a:lnTo>
                  <a:lnTo>
                    <a:pt x="265" y="157"/>
                  </a:lnTo>
                  <a:lnTo>
                    <a:pt x="252" y="161"/>
                  </a:lnTo>
                  <a:lnTo>
                    <a:pt x="240" y="166"/>
                  </a:lnTo>
                  <a:lnTo>
                    <a:pt x="228" y="170"/>
                  </a:lnTo>
                  <a:lnTo>
                    <a:pt x="216" y="176"/>
                  </a:lnTo>
                  <a:lnTo>
                    <a:pt x="205" y="181"/>
                  </a:lnTo>
                  <a:lnTo>
                    <a:pt x="195" y="187"/>
                  </a:lnTo>
                  <a:lnTo>
                    <a:pt x="185" y="194"/>
                  </a:lnTo>
                  <a:lnTo>
                    <a:pt x="174" y="201"/>
                  </a:lnTo>
                  <a:lnTo>
                    <a:pt x="165" y="209"/>
                  </a:lnTo>
                  <a:lnTo>
                    <a:pt x="161" y="207"/>
                  </a:lnTo>
                  <a:lnTo>
                    <a:pt x="157" y="206"/>
                  </a:lnTo>
                  <a:lnTo>
                    <a:pt x="180" y="50"/>
                  </a:lnTo>
                  <a:close/>
                  <a:moveTo>
                    <a:pt x="655" y="216"/>
                  </a:moveTo>
                  <a:lnTo>
                    <a:pt x="647" y="212"/>
                  </a:lnTo>
                  <a:lnTo>
                    <a:pt x="638" y="209"/>
                  </a:lnTo>
                  <a:lnTo>
                    <a:pt x="630" y="206"/>
                  </a:lnTo>
                  <a:lnTo>
                    <a:pt x="621" y="204"/>
                  </a:lnTo>
                  <a:lnTo>
                    <a:pt x="612" y="201"/>
                  </a:lnTo>
                  <a:lnTo>
                    <a:pt x="603" y="201"/>
                  </a:lnTo>
                  <a:lnTo>
                    <a:pt x="594" y="201"/>
                  </a:lnTo>
                  <a:lnTo>
                    <a:pt x="586" y="201"/>
                  </a:lnTo>
                  <a:lnTo>
                    <a:pt x="564" y="47"/>
                  </a:lnTo>
                  <a:lnTo>
                    <a:pt x="562" y="39"/>
                  </a:lnTo>
                  <a:lnTo>
                    <a:pt x="558" y="31"/>
                  </a:lnTo>
                  <a:lnTo>
                    <a:pt x="552" y="23"/>
                  </a:lnTo>
                  <a:lnTo>
                    <a:pt x="546" y="16"/>
                  </a:lnTo>
                  <a:lnTo>
                    <a:pt x="539" y="9"/>
                  </a:lnTo>
                  <a:lnTo>
                    <a:pt x="532" y="4"/>
                  </a:lnTo>
                  <a:lnTo>
                    <a:pt x="528" y="2"/>
                  </a:lnTo>
                  <a:lnTo>
                    <a:pt x="524" y="1"/>
                  </a:lnTo>
                  <a:lnTo>
                    <a:pt x="520" y="0"/>
                  </a:lnTo>
                  <a:lnTo>
                    <a:pt x="516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1"/>
                  </a:lnTo>
                  <a:lnTo>
                    <a:pt x="192" y="2"/>
                  </a:lnTo>
                  <a:lnTo>
                    <a:pt x="188" y="4"/>
                  </a:lnTo>
                  <a:lnTo>
                    <a:pt x="180" y="9"/>
                  </a:lnTo>
                  <a:lnTo>
                    <a:pt x="172" y="16"/>
                  </a:lnTo>
                  <a:lnTo>
                    <a:pt x="166" y="23"/>
                  </a:lnTo>
                  <a:lnTo>
                    <a:pt x="161" y="31"/>
                  </a:lnTo>
                  <a:lnTo>
                    <a:pt x="157" y="39"/>
                  </a:lnTo>
                  <a:lnTo>
                    <a:pt x="155" y="47"/>
                  </a:lnTo>
                  <a:lnTo>
                    <a:pt x="134" y="201"/>
                  </a:lnTo>
                  <a:lnTo>
                    <a:pt x="125" y="201"/>
                  </a:lnTo>
                  <a:lnTo>
                    <a:pt x="116" y="201"/>
                  </a:lnTo>
                  <a:lnTo>
                    <a:pt x="107" y="201"/>
                  </a:lnTo>
                  <a:lnTo>
                    <a:pt x="98" y="204"/>
                  </a:lnTo>
                  <a:lnTo>
                    <a:pt x="90" y="206"/>
                  </a:lnTo>
                  <a:lnTo>
                    <a:pt x="81" y="209"/>
                  </a:lnTo>
                  <a:lnTo>
                    <a:pt x="73" y="212"/>
                  </a:lnTo>
                  <a:lnTo>
                    <a:pt x="65" y="216"/>
                  </a:lnTo>
                  <a:lnTo>
                    <a:pt x="57" y="221"/>
                  </a:lnTo>
                  <a:lnTo>
                    <a:pt x="51" y="225"/>
                  </a:lnTo>
                  <a:lnTo>
                    <a:pt x="43" y="231"/>
                  </a:lnTo>
                  <a:lnTo>
                    <a:pt x="37" y="236"/>
                  </a:lnTo>
                  <a:lnTo>
                    <a:pt x="31" y="242"/>
                  </a:lnTo>
                  <a:lnTo>
                    <a:pt x="26" y="248"/>
                  </a:lnTo>
                  <a:lnTo>
                    <a:pt x="21" y="255"/>
                  </a:lnTo>
                  <a:lnTo>
                    <a:pt x="17" y="261"/>
                  </a:lnTo>
                  <a:lnTo>
                    <a:pt x="13" y="269"/>
                  </a:lnTo>
                  <a:lnTo>
                    <a:pt x="10" y="277"/>
                  </a:lnTo>
                  <a:lnTo>
                    <a:pt x="7" y="284"/>
                  </a:lnTo>
                  <a:lnTo>
                    <a:pt x="4" y="292"/>
                  </a:lnTo>
                  <a:lnTo>
                    <a:pt x="2" y="299"/>
                  </a:lnTo>
                  <a:lnTo>
                    <a:pt x="1" y="307"/>
                  </a:lnTo>
                  <a:lnTo>
                    <a:pt x="0" y="315"/>
                  </a:lnTo>
                  <a:lnTo>
                    <a:pt x="0" y="324"/>
                  </a:lnTo>
                  <a:lnTo>
                    <a:pt x="0" y="336"/>
                  </a:lnTo>
                  <a:lnTo>
                    <a:pt x="1" y="347"/>
                  </a:lnTo>
                  <a:lnTo>
                    <a:pt x="4" y="358"/>
                  </a:lnTo>
                  <a:lnTo>
                    <a:pt x="7" y="368"/>
                  </a:lnTo>
                  <a:lnTo>
                    <a:pt x="10" y="378"/>
                  </a:lnTo>
                  <a:lnTo>
                    <a:pt x="15" y="388"/>
                  </a:lnTo>
                  <a:lnTo>
                    <a:pt x="20" y="398"/>
                  </a:lnTo>
                  <a:lnTo>
                    <a:pt x="26" y="406"/>
                  </a:lnTo>
                  <a:lnTo>
                    <a:pt x="33" y="414"/>
                  </a:lnTo>
                  <a:lnTo>
                    <a:pt x="40" y="421"/>
                  </a:lnTo>
                  <a:lnTo>
                    <a:pt x="48" y="428"/>
                  </a:lnTo>
                  <a:lnTo>
                    <a:pt x="57" y="434"/>
                  </a:lnTo>
                  <a:lnTo>
                    <a:pt x="66" y="439"/>
                  </a:lnTo>
                  <a:lnTo>
                    <a:pt x="75" y="444"/>
                  </a:lnTo>
                  <a:lnTo>
                    <a:pt x="85" y="448"/>
                  </a:lnTo>
                  <a:lnTo>
                    <a:pt x="95" y="451"/>
                  </a:lnTo>
                  <a:lnTo>
                    <a:pt x="95" y="516"/>
                  </a:lnTo>
                  <a:lnTo>
                    <a:pt x="96" y="522"/>
                  </a:lnTo>
                  <a:lnTo>
                    <a:pt x="99" y="525"/>
                  </a:lnTo>
                  <a:lnTo>
                    <a:pt x="102" y="528"/>
                  </a:lnTo>
                  <a:lnTo>
                    <a:pt x="107" y="529"/>
                  </a:lnTo>
                  <a:lnTo>
                    <a:pt x="204" y="529"/>
                  </a:lnTo>
                  <a:lnTo>
                    <a:pt x="208" y="528"/>
                  </a:lnTo>
                  <a:lnTo>
                    <a:pt x="212" y="525"/>
                  </a:lnTo>
                  <a:lnTo>
                    <a:pt x="214" y="522"/>
                  </a:lnTo>
                  <a:lnTo>
                    <a:pt x="215" y="516"/>
                  </a:lnTo>
                  <a:lnTo>
                    <a:pt x="215" y="456"/>
                  </a:lnTo>
                  <a:lnTo>
                    <a:pt x="264" y="456"/>
                  </a:lnTo>
                  <a:lnTo>
                    <a:pt x="264" y="468"/>
                  </a:lnTo>
                  <a:lnTo>
                    <a:pt x="265" y="473"/>
                  </a:lnTo>
                  <a:lnTo>
                    <a:pt x="267" y="477"/>
                  </a:lnTo>
                  <a:lnTo>
                    <a:pt x="271" y="479"/>
                  </a:lnTo>
                  <a:lnTo>
                    <a:pt x="275" y="480"/>
                  </a:lnTo>
                  <a:lnTo>
                    <a:pt x="444" y="480"/>
                  </a:lnTo>
                  <a:lnTo>
                    <a:pt x="449" y="479"/>
                  </a:lnTo>
                  <a:lnTo>
                    <a:pt x="452" y="477"/>
                  </a:lnTo>
                  <a:lnTo>
                    <a:pt x="455" y="473"/>
                  </a:lnTo>
                  <a:lnTo>
                    <a:pt x="456" y="468"/>
                  </a:lnTo>
                  <a:lnTo>
                    <a:pt x="456" y="456"/>
                  </a:lnTo>
                  <a:lnTo>
                    <a:pt x="504" y="456"/>
                  </a:lnTo>
                  <a:lnTo>
                    <a:pt x="504" y="516"/>
                  </a:lnTo>
                  <a:lnTo>
                    <a:pt x="505" y="522"/>
                  </a:lnTo>
                  <a:lnTo>
                    <a:pt x="508" y="525"/>
                  </a:lnTo>
                  <a:lnTo>
                    <a:pt x="511" y="528"/>
                  </a:lnTo>
                  <a:lnTo>
                    <a:pt x="516" y="529"/>
                  </a:lnTo>
                  <a:lnTo>
                    <a:pt x="611" y="529"/>
                  </a:lnTo>
                  <a:lnTo>
                    <a:pt x="616" y="528"/>
                  </a:lnTo>
                  <a:lnTo>
                    <a:pt x="621" y="525"/>
                  </a:lnTo>
                  <a:lnTo>
                    <a:pt x="623" y="522"/>
                  </a:lnTo>
                  <a:lnTo>
                    <a:pt x="624" y="516"/>
                  </a:lnTo>
                  <a:lnTo>
                    <a:pt x="624" y="451"/>
                  </a:lnTo>
                  <a:lnTo>
                    <a:pt x="634" y="448"/>
                  </a:lnTo>
                  <a:lnTo>
                    <a:pt x="644" y="444"/>
                  </a:lnTo>
                  <a:lnTo>
                    <a:pt x="653" y="439"/>
                  </a:lnTo>
                  <a:lnTo>
                    <a:pt x="662" y="434"/>
                  </a:lnTo>
                  <a:lnTo>
                    <a:pt x="671" y="428"/>
                  </a:lnTo>
                  <a:lnTo>
                    <a:pt x="678" y="421"/>
                  </a:lnTo>
                  <a:lnTo>
                    <a:pt x="687" y="414"/>
                  </a:lnTo>
                  <a:lnTo>
                    <a:pt x="693" y="406"/>
                  </a:lnTo>
                  <a:lnTo>
                    <a:pt x="699" y="398"/>
                  </a:lnTo>
                  <a:lnTo>
                    <a:pt x="704" y="388"/>
                  </a:lnTo>
                  <a:lnTo>
                    <a:pt x="709" y="378"/>
                  </a:lnTo>
                  <a:lnTo>
                    <a:pt x="713" y="368"/>
                  </a:lnTo>
                  <a:lnTo>
                    <a:pt x="716" y="358"/>
                  </a:lnTo>
                  <a:lnTo>
                    <a:pt x="718" y="347"/>
                  </a:lnTo>
                  <a:lnTo>
                    <a:pt x="719" y="336"/>
                  </a:lnTo>
                  <a:lnTo>
                    <a:pt x="720" y="324"/>
                  </a:lnTo>
                  <a:lnTo>
                    <a:pt x="719" y="315"/>
                  </a:lnTo>
                  <a:lnTo>
                    <a:pt x="719" y="307"/>
                  </a:lnTo>
                  <a:lnTo>
                    <a:pt x="717" y="299"/>
                  </a:lnTo>
                  <a:lnTo>
                    <a:pt x="715" y="292"/>
                  </a:lnTo>
                  <a:lnTo>
                    <a:pt x="713" y="284"/>
                  </a:lnTo>
                  <a:lnTo>
                    <a:pt x="710" y="277"/>
                  </a:lnTo>
                  <a:lnTo>
                    <a:pt x="706" y="269"/>
                  </a:lnTo>
                  <a:lnTo>
                    <a:pt x="702" y="261"/>
                  </a:lnTo>
                  <a:lnTo>
                    <a:pt x="698" y="255"/>
                  </a:lnTo>
                  <a:lnTo>
                    <a:pt x="693" y="248"/>
                  </a:lnTo>
                  <a:lnTo>
                    <a:pt x="688" y="242"/>
                  </a:lnTo>
                  <a:lnTo>
                    <a:pt x="682" y="236"/>
                  </a:lnTo>
                  <a:lnTo>
                    <a:pt x="675" y="231"/>
                  </a:lnTo>
                  <a:lnTo>
                    <a:pt x="669" y="225"/>
                  </a:lnTo>
                  <a:lnTo>
                    <a:pt x="662" y="221"/>
                  </a:lnTo>
                  <a:lnTo>
                    <a:pt x="655" y="2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030288" y="5541963"/>
              <a:ext cx="9525" cy="7938"/>
            </a:xfrm>
            <a:custGeom>
              <a:rect b="b" l="l" r="r" t="t"/>
              <a:pathLst>
                <a:path extrusionOk="0" h="24" w="25">
                  <a:moveTo>
                    <a:pt x="12" y="0"/>
                  </a:move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5" y="12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11"/>
          <p:cNvSpPr/>
          <p:nvPr/>
        </p:nvSpPr>
        <p:spPr>
          <a:xfrm>
            <a:off x="7280507" y="3831515"/>
            <a:ext cx="250589" cy="251982"/>
          </a:xfrm>
          <a:custGeom>
            <a:rect b="b" l="l" r="r" t="t"/>
            <a:pathLst>
              <a:path extrusionOk="0" h="722" w="721">
                <a:moveTo>
                  <a:pt x="577" y="469"/>
                </a:moveTo>
                <a:lnTo>
                  <a:pt x="577" y="474"/>
                </a:lnTo>
                <a:lnTo>
                  <a:pt x="574" y="478"/>
                </a:lnTo>
                <a:lnTo>
                  <a:pt x="569" y="480"/>
                </a:lnTo>
                <a:lnTo>
                  <a:pt x="565" y="481"/>
                </a:lnTo>
                <a:lnTo>
                  <a:pt x="157" y="481"/>
                </a:lnTo>
                <a:lnTo>
                  <a:pt x="152" y="480"/>
                </a:lnTo>
                <a:lnTo>
                  <a:pt x="148" y="478"/>
                </a:lnTo>
                <a:lnTo>
                  <a:pt x="146" y="474"/>
                </a:lnTo>
                <a:lnTo>
                  <a:pt x="145" y="469"/>
                </a:lnTo>
                <a:lnTo>
                  <a:pt x="145" y="181"/>
                </a:lnTo>
                <a:lnTo>
                  <a:pt x="146" y="176"/>
                </a:lnTo>
                <a:lnTo>
                  <a:pt x="148" y="173"/>
                </a:lnTo>
                <a:lnTo>
                  <a:pt x="152" y="170"/>
                </a:lnTo>
                <a:lnTo>
                  <a:pt x="157" y="169"/>
                </a:lnTo>
                <a:lnTo>
                  <a:pt x="565" y="169"/>
                </a:lnTo>
                <a:lnTo>
                  <a:pt x="569" y="170"/>
                </a:lnTo>
                <a:lnTo>
                  <a:pt x="574" y="173"/>
                </a:lnTo>
                <a:lnTo>
                  <a:pt x="577" y="176"/>
                </a:lnTo>
                <a:lnTo>
                  <a:pt x="577" y="181"/>
                </a:lnTo>
                <a:lnTo>
                  <a:pt x="577" y="469"/>
                </a:lnTo>
                <a:close/>
                <a:moveTo>
                  <a:pt x="517" y="577"/>
                </a:moveTo>
                <a:lnTo>
                  <a:pt x="444" y="577"/>
                </a:lnTo>
                <a:lnTo>
                  <a:pt x="440" y="576"/>
                </a:lnTo>
                <a:lnTo>
                  <a:pt x="436" y="573"/>
                </a:lnTo>
                <a:lnTo>
                  <a:pt x="434" y="570"/>
                </a:lnTo>
                <a:lnTo>
                  <a:pt x="433" y="565"/>
                </a:lnTo>
                <a:lnTo>
                  <a:pt x="434" y="561"/>
                </a:lnTo>
                <a:lnTo>
                  <a:pt x="436" y="557"/>
                </a:lnTo>
                <a:lnTo>
                  <a:pt x="440" y="554"/>
                </a:lnTo>
                <a:lnTo>
                  <a:pt x="444" y="553"/>
                </a:lnTo>
                <a:lnTo>
                  <a:pt x="517" y="553"/>
                </a:lnTo>
                <a:lnTo>
                  <a:pt x="522" y="554"/>
                </a:lnTo>
                <a:lnTo>
                  <a:pt x="526" y="557"/>
                </a:lnTo>
                <a:lnTo>
                  <a:pt x="528" y="561"/>
                </a:lnTo>
                <a:lnTo>
                  <a:pt x="529" y="565"/>
                </a:lnTo>
                <a:lnTo>
                  <a:pt x="528" y="570"/>
                </a:lnTo>
                <a:lnTo>
                  <a:pt x="526" y="573"/>
                </a:lnTo>
                <a:lnTo>
                  <a:pt x="522" y="576"/>
                </a:lnTo>
                <a:lnTo>
                  <a:pt x="517" y="577"/>
                </a:lnTo>
                <a:close/>
                <a:moveTo>
                  <a:pt x="529" y="697"/>
                </a:moveTo>
                <a:lnTo>
                  <a:pt x="481" y="697"/>
                </a:lnTo>
                <a:lnTo>
                  <a:pt x="481" y="673"/>
                </a:lnTo>
                <a:lnTo>
                  <a:pt x="529" y="673"/>
                </a:lnTo>
                <a:lnTo>
                  <a:pt x="529" y="697"/>
                </a:lnTo>
                <a:close/>
                <a:moveTo>
                  <a:pt x="277" y="577"/>
                </a:moveTo>
                <a:lnTo>
                  <a:pt x="205" y="577"/>
                </a:lnTo>
                <a:lnTo>
                  <a:pt x="201" y="576"/>
                </a:lnTo>
                <a:lnTo>
                  <a:pt x="197" y="573"/>
                </a:lnTo>
                <a:lnTo>
                  <a:pt x="193" y="570"/>
                </a:lnTo>
                <a:lnTo>
                  <a:pt x="192" y="565"/>
                </a:lnTo>
                <a:lnTo>
                  <a:pt x="193" y="561"/>
                </a:lnTo>
                <a:lnTo>
                  <a:pt x="197" y="557"/>
                </a:lnTo>
                <a:lnTo>
                  <a:pt x="201" y="554"/>
                </a:lnTo>
                <a:lnTo>
                  <a:pt x="205" y="553"/>
                </a:lnTo>
                <a:lnTo>
                  <a:pt x="277" y="553"/>
                </a:lnTo>
                <a:lnTo>
                  <a:pt x="282" y="554"/>
                </a:lnTo>
                <a:lnTo>
                  <a:pt x="285" y="557"/>
                </a:lnTo>
                <a:lnTo>
                  <a:pt x="288" y="561"/>
                </a:lnTo>
                <a:lnTo>
                  <a:pt x="289" y="565"/>
                </a:lnTo>
                <a:lnTo>
                  <a:pt x="288" y="570"/>
                </a:lnTo>
                <a:lnTo>
                  <a:pt x="285" y="573"/>
                </a:lnTo>
                <a:lnTo>
                  <a:pt x="282" y="576"/>
                </a:lnTo>
                <a:lnTo>
                  <a:pt x="277" y="577"/>
                </a:lnTo>
                <a:close/>
                <a:moveTo>
                  <a:pt x="241" y="697"/>
                </a:moveTo>
                <a:lnTo>
                  <a:pt x="192" y="697"/>
                </a:lnTo>
                <a:lnTo>
                  <a:pt x="192" y="673"/>
                </a:lnTo>
                <a:lnTo>
                  <a:pt x="241" y="673"/>
                </a:lnTo>
                <a:lnTo>
                  <a:pt x="241" y="697"/>
                </a:lnTo>
                <a:close/>
                <a:moveTo>
                  <a:pt x="241" y="61"/>
                </a:moveTo>
                <a:lnTo>
                  <a:pt x="241" y="56"/>
                </a:lnTo>
                <a:lnTo>
                  <a:pt x="244" y="52"/>
                </a:lnTo>
                <a:lnTo>
                  <a:pt x="248" y="50"/>
                </a:lnTo>
                <a:lnTo>
                  <a:pt x="252" y="49"/>
                </a:lnTo>
                <a:lnTo>
                  <a:pt x="469" y="49"/>
                </a:lnTo>
                <a:lnTo>
                  <a:pt x="474" y="50"/>
                </a:lnTo>
                <a:lnTo>
                  <a:pt x="477" y="52"/>
                </a:lnTo>
                <a:lnTo>
                  <a:pt x="480" y="56"/>
                </a:lnTo>
                <a:lnTo>
                  <a:pt x="481" y="61"/>
                </a:lnTo>
                <a:lnTo>
                  <a:pt x="481" y="132"/>
                </a:lnTo>
                <a:lnTo>
                  <a:pt x="480" y="137"/>
                </a:lnTo>
                <a:lnTo>
                  <a:pt x="477" y="141"/>
                </a:lnTo>
                <a:lnTo>
                  <a:pt x="474" y="144"/>
                </a:lnTo>
                <a:lnTo>
                  <a:pt x="469" y="145"/>
                </a:lnTo>
                <a:lnTo>
                  <a:pt x="252" y="145"/>
                </a:lnTo>
                <a:lnTo>
                  <a:pt x="248" y="144"/>
                </a:lnTo>
                <a:lnTo>
                  <a:pt x="244" y="141"/>
                </a:lnTo>
                <a:lnTo>
                  <a:pt x="241" y="137"/>
                </a:lnTo>
                <a:lnTo>
                  <a:pt x="241" y="132"/>
                </a:lnTo>
                <a:lnTo>
                  <a:pt x="241" y="61"/>
                </a:lnTo>
                <a:close/>
                <a:moveTo>
                  <a:pt x="710" y="193"/>
                </a:moveTo>
                <a:lnTo>
                  <a:pt x="638" y="193"/>
                </a:lnTo>
                <a:lnTo>
                  <a:pt x="601" y="193"/>
                </a:lnTo>
                <a:lnTo>
                  <a:pt x="601" y="121"/>
                </a:lnTo>
                <a:lnTo>
                  <a:pt x="601" y="109"/>
                </a:lnTo>
                <a:lnTo>
                  <a:pt x="599" y="97"/>
                </a:lnTo>
                <a:lnTo>
                  <a:pt x="596" y="86"/>
                </a:lnTo>
                <a:lnTo>
                  <a:pt x="592" y="74"/>
                </a:lnTo>
                <a:lnTo>
                  <a:pt x="587" y="64"/>
                </a:lnTo>
                <a:lnTo>
                  <a:pt x="581" y="54"/>
                </a:lnTo>
                <a:lnTo>
                  <a:pt x="574" y="45"/>
                </a:lnTo>
                <a:lnTo>
                  <a:pt x="565" y="37"/>
                </a:lnTo>
                <a:lnTo>
                  <a:pt x="557" y="29"/>
                </a:lnTo>
                <a:lnTo>
                  <a:pt x="547" y="22"/>
                </a:lnTo>
                <a:lnTo>
                  <a:pt x="538" y="16"/>
                </a:lnTo>
                <a:lnTo>
                  <a:pt x="527" y="10"/>
                </a:lnTo>
                <a:lnTo>
                  <a:pt x="517" y="6"/>
                </a:lnTo>
                <a:lnTo>
                  <a:pt x="504" y="3"/>
                </a:lnTo>
                <a:lnTo>
                  <a:pt x="493" y="1"/>
                </a:lnTo>
                <a:lnTo>
                  <a:pt x="481" y="0"/>
                </a:lnTo>
                <a:lnTo>
                  <a:pt x="241" y="0"/>
                </a:lnTo>
                <a:lnTo>
                  <a:pt x="229" y="1"/>
                </a:lnTo>
                <a:lnTo>
                  <a:pt x="217" y="3"/>
                </a:lnTo>
                <a:lnTo>
                  <a:pt x="206" y="6"/>
                </a:lnTo>
                <a:lnTo>
                  <a:pt x="194" y="10"/>
                </a:lnTo>
                <a:lnTo>
                  <a:pt x="184" y="16"/>
                </a:lnTo>
                <a:lnTo>
                  <a:pt x="174" y="22"/>
                </a:lnTo>
                <a:lnTo>
                  <a:pt x="165" y="29"/>
                </a:lnTo>
                <a:lnTo>
                  <a:pt x="156" y="37"/>
                </a:lnTo>
                <a:lnTo>
                  <a:pt x="149" y="45"/>
                </a:lnTo>
                <a:lnTo>
                  <a:pt x="142" y="54"/>
                </a:lnTo>
                <a:lnTo>
                  <a:pt x="136" y="64"/>
                </a:lnTo>
                <a:lnTo>
                  <a:pt x="130" y="74"/>
                </a:lnTo>
                <a:lnTo>
                  <a:pt x="126" y="86"/>
                </a:lnTo>
                <a:lnTo>
                  <a:pt x="123" y="97"/>
                </a:lnTo>
                <a:lnTo>
                  <a:pt x="121" y="109"/>
                </a:lnTo>
                <a:lnTo>
                  <a:pt x="120" y="121"/>
                </a:lnTo>
                <a:lnTo>
                  <a:pt x="120" y="193"/>
                </a:lnTo>
                <a:lnTo>
                  <a:pt x="85" y="193"/>
                </a:lnTo>
                <a:lnTo>
                  <a:pt x="13" y="193"/>
                </a:lnTo>
                <a:lnTo>
                  <a:pt x="8" y="194"/>
                </a:lnTo>
                <a:lnTo>
                  <a:pt x="4" y="196"/>
                </a:lnTo>
                <a:lnTo>
                  <a:pt x="1" y="200"/>
                </a:lnTo>
                <a:lnTo>
                  <a:pt x="0" y="204"/>
                </a:lnTo>
                <a:lnTo>
                  <a:pt x="0" y="421"/>
                </a:lnTo>
                <a:lnTo>
                  <a:pt x="1" y="426"/>
                </a:lnTo>
                <a:lnTo>
                  <a:pt x="4" y="430"/>
                </a:lnTo>
                <a:lnTo>
                  <a:pt x="8" y="432"/>
                </a:lnTo>
                <a:lnTo>
                  <a:pt x="13" y="433"/>
                </a:lnTo>
                <a:lnTo>
                  <a:pt x="85" y="433"/>
                </a:lnTo>
                <a:lnTo>
                  <a:pt x="90" y="432"/>
                </a:lnTo>
                <a:lnTo>
                  <a:pt x="93" y="430"/>
                </a:lnTo>
                <a:lnTo>
                  <a:pt x="96" y="426"/>
                </a:lnTo>
                <a:lnTo>
                  <a:pt x="97" y="421"/>
                </a:lnTo>
                <a:lnTo>
                  <a:pt x="97" y="217"/>
                </a:lnTo>
                <a:lnTo>
                  <a:pt x="120" y="217"/>
                </a:lnTo>
                <a:lnTo>
                  <a:pt x="120" y="625"/>
                </a:lnTo>
                <a:lnTo>
                  <a:pt x="121" y="634"/>
                </a:lnTo>
                <a:lnTo>
                  <a:pt x="125" y="642"/>
                </a:lnTo>
                <a:lnTo>
                  <a:pt x="129" y="651"/>
                </a:lnTo>
                <a:lnTo>
                  <a:pt x="136" y="658"/>
                </a:lnTo>
                <a:lnTo>
                  <a:pt x="144" y="665"/>
                </a:lnTo>
                <a:lnTo>
                  <a:pt x="152" y="669"/>
                </a:lnTo>
                <a:lnTo>
                  <a:pt x="160" y="672"/>
                </a:lnTo>
                <a:lnTo>
                  <a:pt x="169" y="673"/>
                </a:lnTo>
                <a:lnTo>
                  <a:pt x="169" y="709"/>
                </a:lnTo>
                <a:lnTo>
                  <a:pt x="170" y="715"/>
                </a:lnTo>
                <a:lnTo>
                  <a:pt x="172" y="718"/>
                </a:lnTo>
                <a:lnTo>
                  <a:pt x="176" y="721"/>
                </a:lnTo>
                <a:lnTo>
                  <a:pt x="180" y="722"/>
                </a:lnTo>
                <a:lnTo>
                  <a:pt x="252" y="722"/>
                </a:lnTo>
                <a:lnTo>
                  <a:pt x="257" y="721"/>
                </a:lnTo>
                <a:lnTo>
                  <a:pt x="262" y="718"/>
                </a:lnTo>
                <a:lnTo>
                  <a:pt x="264" y="715"/>
                </a:lnTo>
                <a:lnTo>
                  <a:pt x="265" y="709"/>
                </a:lnTo>
                <a:lnTo>
                  <a:pt x="265" y="673"/>
                </a:lnTo>
                <a:lnTo>
                  <a:pt x="457" y="673"/>
                </a:lnTo>
                <a:lnTo>
                  <a:pt x="457" y="709"/>
                </a:lnTo>
                <a:lnTo>
                  <a:pt x="458" y="715"/>
                </a:lnTo>
                <a:lnTo>
                  <a:pt x="461" y="718"/>
                </a:lnTo>
                <a:lnTo>
                  <a:pt x="465" y="721"/>
                </a:lnTo>
                <a:lnTo>
                  <a:pt x="469" y="722"/>
                </a:lnTo>
                <a:lnTo>
                  <a:pt x="541" y="722"/>
                </a:lnTo>
                <a:lnTo>
                  <a:pt x="546" y="721"/>
                </a:lnTo>
                <a:lnTo>
                  <a:pt x="549" y="718"/>
                </a:lnTo>
                <a:lnTo>
                  <a:pt x="552" y="715"/>
                </a:lnTo>
                <a:lnTo>
                  <a:pt x="553" y="709"/>
                </a:lnTo>
                <a:lnTo>
                  <a:pt x="553" y="673"/>
                </a:lnTo>
                <a:lnTo>
                  <a:pt x="561" y="672"/>
                </a:lnTo>
                <a:lnTo>
                  <a:pt x="570" y="669"/>
                </a:lnTo>
                <a:lnTo>
                  <a:pt x="579" y="665"/>
                </a:lnTo>
                <a:lnTo>
                  <a:pt x="586" y="658"/>
                </a:lnTo>
                <a:lnTo>
                  <a:pt x="592" y="651"/>
                </a:lnTo>
                <a:lnTo>
                  <a:pt x="597" y="642"/>
                </a:lnTo>
                <a:lnTo>
                  <a:pt x="600" y="634"/>
                </a:lnTo>
                <a:lnTo>
                  <a:pt x="601" y="625"/>
                </a:lnTo>
                <a:lnTo>
                  <a:pt x="601" y="217"/>
                </a:lnTo>
                <a:lnTo>
                  <a:pt x="625" y="217"/>
                </a:lnTo>
                <a:lnTo>
                  <a:pt x="625" y="421"/>
                </a:lnTo>
                <a:lnTo>
                  <a:pt x="626" y="426"/>
                </a:lnTo>
                <a:lnTo>
                  <a:pt x="628" y="430"/>
                </a:lnTo>
                <a:lnTo>
                  <a:pt x="632" y="432"/>
                </a:lnTo>
                <a:lnTo>
                  <a:pt x="638" y="433"/>
                </a:lnTo>
                <a:lnTo>
                  <a:pt x="710" y="433"/>
                </a:lnTo>
                <a:lnTo>
                  <a:pt x="714" y="432"/>
                </a:lnTo>
                <a:lnTo>
                  <a:pt x="718" y="430"/>
                </a:lnTo>
                <a:lnTo>
                  <a:pt x="720" y="426"/>
                </a:lnTo>
                <a:lnTo>
                  <a:pt x="721" y="421"/>
                </a:lnTo>
                <a:lnTo>
                  <a:pt x="721" y="204"/>
                </a:lnTo>
                <a:lnTo>
                  <a:pt x="720" y="200"/>
                </a:lnTo>
                <a:lnTo>
                  <a:pt x="718" y="196"/>
                </a:lnTo>
                <a:lnTo>
                  <a:pt x="714" y="194"/>
                </a:lnTo>
                <a:lnTo>
                  <a:pt x="710" y="1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" name="Google Shape;455;p11"/>
          <p:cNvGrpSpPr/>
          <p:nvPr/>
        </p:nvGrpSpPr>
        <p:grpSpPr>
          <a:xfrm>
            <a:off x="9182929" y="3831515"/>
            <a:ext cx="208824" cy="251982"/>
            <a:chOff x="5505450" y="5364163"/>
            <a:chExt cx="238125" cy="287338"/>
          </a:xfrm>
        </p:grpSpPr>
        <p:sp>
          <p:nvSpPr>
            <p:cNvPr id="456" name="Google Shape;456;p11"/>
            <p:cNvSpPr/>
            <p:nvPr/>
          </p:nvSpPr>
          <p:spPr>
            <a:xfrm>
              <a:off x="5505450" y="5392738"/>
              <a:ext cx="238125" cy="258763"/>
            </a:xfrm>
            <a:custGeom>
              <a:rect b="b" l="l" r="r" t="t"/>
              <a:pathLst>
                <a:path extrusionOk="0" h="650" w="601">
                  <a:moveTo>
                    <a:pt x="312" y="317"/>
                  </a:moveTo>
                  <a:lnTo>
                    <a:pt x="312" y="529"/>
                  </a:lnTo>
                  <a:lnTo>
                    <a:pt x="311" y="534"/>
                  </a:lnTo>
                  <a:lnTo>
                    <a:pt x="308" y="538"/>
                  </a:lnTo>
                  <a:lnTo>
                    <a:pt x="304" y="540"/>
                  </a:lnTo>
                  <a:lnTo>
                    <a:pt x="300" y="541"/>
                  </a:lnTo>
                  <a:lnTo>
                    <a:pt x="295" y="540"/>
                  </a:lnTo>
                  <a:lnTo>
                    <a:pt x="292" y="538"/>
                  </a:lnTo>
                  <a:lnTo>
                    <a:pt x="289" y="534"/>
                  </a:lnTo>
                  <a:lnTo>
                    <a:pt x="288" y="529"/>
                  </a:lnTo>
                  <a:lnTo>
                    <a:pt x="288" y="317"/>
                  </a:lnTo>
                  <a:lnTo>
                    <a:pt x="96" y="376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0" y="377"/>
                  </a:lnTo>
                  <a:lnTo>
                    <a:pt x="86" y="376"/>
                  </a:lnTo>
                  <a:lnTo>
                    <a:pt x="83" y="373"/>
                  </a:lnTo>
                  <a:lnTo>
                    <a:pt x="81" y="368"/>
                  </a:lnTo>
                  <a:lnTo>
                    <a:pt x="80" y="363"/>
                  </a:lnTo>
                  <a:lnTo>
                    <a:pt x="82" y="359"/>
                  </a:lnTo>
                  <a:lnTo>
                    <a:pt x="83" y="357"/>
                  </a:lnTo>
                  <a:lnTo>
                    <a:pt x="84" y="356"/>
                  </a:lnTo>
                  <a:lnTo>
                    <a:pt x="86" y="355"/>
                  </a:lnTo>
                  <a:lnTo>
                    <a:pt x="90" y="354"/>
                  </a:lnTo>
                  <a:lnTo>
                    <a:pt x="288" y="293"/>
                  </a:lnTo>
                  <a:lnTo>
                    <a:pt x="288" y="208"/>
                  </a:lnTo>
                  <a:lnTo>
                    <a:pt x="143" y="242"/>
                  </a:lnTo>
                  <a:lnTo>
                    <a:pt x="143" y="132"/>
                  </a:lnTo>
                  <a:lnTo>
                    <a:pt x="144" y="125"/>
                  </a:lnTo>
                  <a:lnTo>
                    <a:pt x="146" y="119"/>
                  </a:lnTo>
                  <a:lnTo>
                    <a:pt x="149" y="113"/>
                  </a:lnTo>
                  <a:lnTo>
                    <a:pt x="155" y="108"/>
                  </a:lnTo>
                  <a:lnTo>
                    <a:pt x="160" y="103"/>
                  </a:lnTo>
                  <a:lnTo>
                    <a:pt x="166" y="100"/>
                  </a:lnTo>
                  <a:lnTo>
                    <a:pt x="173" y="98"/>
                  </a:lnTo>
                  <a:lnTo>
                    <a:pt x="180" y="97"/>
                  </a:lnTo>
                  <a:lnTo>
                    <a:pt x="420" y="97"/>
                  </a:lnTo>
                  <a:lnTo>
                    <a:pt x="427" y="98"/>
                  </a:lnTo>
                  <a:lnTo>
                    <a:pt x="434" y="100"/>
                  </a:lnTo>
                  <a:lnTo>
                    <a:pt x="440" y="103"/>
                  </a:lnTo>
                  <a:lnTo>
                    <a:pt x="445" y="108"/>
                  </a:lnTo>
                  <a:lnTo>
                    <a:pt x="449" y="113"/>
                  </a:lnTo>
                  <a:lnTo>
                    <a:pt x="453" y="119"/>
                  </a:lnTo>
                  <a:lnTo>
                    <a:pt x="455" y="125"/>
                  </a:lnTo>
                  <a:lnTo>
                    <a:pt x="456" y="132"/>
                  </a:lnTo>
                  <a:lnTo>
                    <a:pt x="456" y="242"/>
                  </a:lnTo>
                  <a:lnTo>
                    <a:pt x="312" y="208"/>
                  </a:lnTo>
                  <a:lnTo>
                    <a:pt x="312" y="293"/>
                  </a:lnTo>
                  <a:lnTo>
                    <a:pt x="505" y="354"/>
                  </a:lnTo>
                  <a:lnTo>
                    <a:pt x="509" y="356"/>
                  </a:lnTo>
                  <a:lnTo>
                    <a:pt x="512" y="360"/>
                  </a:lnTo>
                  <a:lnTo>
                    <a:pt x="513" y="364"/>
                  </a:lnTo>
                  <a:lnTo>
                    <a:pt x="513" y="368"/>
                  </a:lnTo>
                  <a:lnTo>
                    <a:pt x="511" y="372"/>
                  </a:lnTo>
                  <a:lnTo>
                    <a:pt x="508" y="374"/>
                  </a:lnTo>
                  <a:lnTo>
                    <a:pt x="505" y="376"/>
                  </a:lnTo>
                  <a:lnTo>
                    <a:pt x="501" y="376"/>
                  </a:lnTo>
                  <a:lnTo>
                    <a:pt x="500" y="376"/>
                  </a:lnTo>
                  <a:lnTo>
                    <a:pt x="498" y="376"/>
                  </a:lnTo>
                  <a:lnTo>
                    <a:pt x="312" y="317"/>
                  </a:lnTo>
                  <a:close/>
                  <a:moveTo>
                    <a:pt x="384" y="625"/>
                  </a:moveTo>
                  <a:lnTo>
                    <a:pt x="384" y="625"/>
                  </a:lnTo>
                  <a:lnTo>
                    <a:pt x="384" y="625"/>
                  </a:lnTo>
                  <a:lnTo>
                    <a:pt x="387" y="625"/>
                  </a:lnTo>
                  <a:lnTo>
                    <a:pt x="389" y="625"/>
                  </a:lnTo>
                  <a:lnTo>
                    <a:pt x="387" y="625"/>
                  </a:lnTo>
                  <a:lnTo>
                    <a:pt x="384" y="625"/>
                  </a:lnTo>
                  <a:close/>
                  <a:moveTo>
                    <a:pt x="217" y="625"/>
                  </a:moveTo>
                  <a:lnTo>
                    <a:pt x="217" y="625"/>
                  </a:lnTo>
                  <a:lnTo>
                    <a:pt x="217" y="625"/>
                  </a:lnTo>
                  <a:lnTo>
                    <a:pt x="219" y="625"/>
                  </a:lnTo>
                  <a:lnTo>
                    <a:pt x="222" y="625"/>
                  </a:lnTo>
                  <a:lnTo>
                    <a:pt x="219" y="625"/>
                  </a:lnTo>
                  <a:lnTo>
                    <a:pt x="217" y="625"/>
                  </a:lnTo>
                  <a:close/>
                  <a:moveTo>
                    <a:pt x="588" y="589"/>
                  </a:moveTo>
                  <a:lnTo>
                    <a:pt x="584" y="590"/>
                  </a:lnTo>
                  <a:lnTo>
                    <a:pt x="580" y="593"/>
                  </a:lnTo>
                  <a:lnTo>
                    <a:pt x="577" y="597"/>
                  </a:lnTo>
                  <a:lnTo>
                    <a:pt x="576" y="601"/>
                  </a:lnTo>
                  <a:lnTo>
                    <a:pt x="576" y="606"/>
                  </a:lnTo>
                  <a:lnTo>
                    <a:pt x="575" y="610"/>
                  </a:lnTo>
                  <a:lnTo>
                    <a:pt x="572" y="614"/>
                  </a:lnTo>
                  <a:lnTo>
                    <a:pt x="569" y="618"/>
                  </a:lnTo>
                  <a:lnTo>
                    <a:pt x="566" y="621"/>
                  </a:lnTo>
                  <a:lnTo>
                    <a:pt x="562" y="623"/>
                  </a:lnTo>
                  <a:lnTo>
                    <a:pt x="558" y="624"/>
                  </a:lnTo>
                  <a:lnTo>
                    <a:pt x="553" y="625"/>
                  </a:lnTo>
                  <a:lnTo>
                    <a:pt x="548" y="624"/>
                  </a:lnTo>
                  <a:lnTo>
                    <a:pt x="544" y="623"/>
                  </a:lnTo>
                  <a:lnTo>
                    <a:pt x="540" y="621"/>
                  </a:lnTo>
                  <a:lnTo>
                    <a:pt x="536" y="618"/>
                  </a:lnTo>
                  <a:lnTo>
                    <a:pt x="533" y="614"/>
                  </a:lnTo>
                  <a:lnTo>
                    <a:pt x="531" y="610"/>
                  </a:lnTo>
                  <a:lnTo>
                    <a:pt x="530" y="606"/>
                  </a:lnTo>
                  <a:lnTo>
                    <a:pt x="528" y="601"/>
                  </a:lnTo>
                  <a:lnTo>
                    <a:pt x="528" y="595"/>
                  </a:lnTo>
                  <a:lnTo>
                    <a:pt x="527" y="590"/>
                  </a:lnTo>
                  <a:lnTo>
                    <a:pt x="525" y="584"/>
                  </a:lnTo>
                  <a:lnTo>
                    <a:pt x="524" y="579"/>
                  </a:lnTo>
                  <a:lnTo>
                    <a:pt x="521" y="572"/>
                  </a:lnTo>
                  <a:lnTo>
                    <a:pt x="518" y="568"/>
                  </a:lnTo>
                  <a:lnTo>
                    <a:pt x="515" y="563"/>
                  </a:lnTo>
                  <a:lnTo>
                    <a:pt x="511" y="559"/>
                  </a:lnTo>
                  <a:lnTo>
                    <a:pt x="507" y="555"/>
                  </a:lnTo>
                  <a:lnTo>
                    <a:pt x="502" y="551"/>
                  </a:lnTo>
                  <a:lnTo>
                    <a:pt x="497" y="548"/>
                  </a:lnTo>
                  <a:lnTo>
                    <a:pt x="492" y="546"/>
                  </a:lnTo>
                  <a:lnTo>
                    <a:pt x="487" y="544"/>
                  </a:lnTo>
                  <a:lnTo>
                    <a:pt x="481" y="542"/>
                  </a:lnTo>
                  <a:lnTo>
                    <a:pt x="475" y="541"/>
                  </a:lnTo>
                  <a:lnTo>
                    <a:pt x="469" y="541"/>
                  </a:lnTo>
                  <a:lnTo>
                    <a:pt x="536" y="285"/>
                  </a:lnTo>
                  <a:lnTo>
                    <a:pt x="549" y="289"/>
                  </a:lnTo>
                  <a:lnTo>
                    <a:pt x="551" y="289"/>
                  </a:lnTo>
                  <a:lnTo>
                    <a:pt x="552" y="289"/>
                  </a:lnTo>
                  <a:lnTo>
                    <a:pt x="556" y="288"/>
                  </a:lnTo>
                  <a:lnTo>
                    <a:pt x="559" y="287"/>
                  </a:lnTo>
                  <a:lnTo>
                    <a:pt x="562" y="284"/>
                  </a:lnTo>
                  <a:lnTo>
                    <a:pt x="564" y="281"/>
                  </a:lnTo>
                  <a:lnTo>
                    <a:pt x="564" y="276"/>
                  </a:lnTo>
                  <a:lnTo>
                    <a:pt x="562" y="271"/>
                  </a:lnTo>
                  <a:lnTo>
                    <a:pt x="559" y="268"/>
                  </a:lnTo>
                  <a:lnTo>
                    <a:pt x="555" y="267"/>
                  </a:lnTo>
                  <a:lnTo>
                    <a:pt x="542" y="263"/>
                  </a:lnTo>
                  <a:lnTo>
                    <a:pt x="480" y="248"/>
                  </a:lnTo>
                  <a:lnTo>
                    <a:pt x="480" y="132"/>
                  </a:lnTo>
                  <a:lnTo>
                    <a:pt x="480" y="126"/>
                  </a:lnTo>
                  <a:lnTo>
                    <a:pt x="479" y="121"/>
                  </a:lnTo>
                  <a:lnTo>
                    <a:pt x="478" y="115"/>
                  </a:lnTo>
                  <a:lnTo>
                    <a:pt x="476" y="110"/>
                  </a:lnTo>
                  <a:lnTo>
                    <a:pt x="473" y="104"/>
                  </a:lnTo>
                  <a:lnTo>
                    <a:pt x="470" y="100"/>
                  </a:lnTo>
                  <a:lnTo>
                    <a:pt x="467" y="95"/>
                  </a:lnTo>
                  <a:lnTo>
                    <a:pt x="462" y="91"/>
                  </a:lnTo>
                  <a:lnTo>
                    <a:pt x="458" y="87"/>
                  </a:lnTo>
                  <a:lnTo>
                    <a:pt x="453" y="84"/>
                  </a:lnTo>
                  <a:lnTo>
                    <a:pt x="448" y="81"/>
                  </a:lnTo>
                  <a:lnTo>
                    <a:pt x="443" y="78"/>
                  </a:lnTo>
                  <a:lnTo>
                    <a:pt x="438" y="76"/>
                  </a:lnTo>
                  <a:lnTo>
                    <a:pt x="432" y="74"/>
                  </a:lnTo>
                  <a:lnTo>
                    <a:pt x="426" y="74"/>
                  </a:lnTo>
                  <a:lnTo>
                    <a:pt x="420" y="73"/>
                  </a:lnTo>
                  <a:lnTo>
                    <a:pt x="360" y="73"/>
                  </a:lnTo>
                  <a:lnTo>
                    <a:pt x="360" y="0"/>
                  </a:lnTo>
                  <a:lnTo>
                    <a:pt x="240" y="0"/>
                  </a:lnTo>
                  <a:lnTo>
                    <a:pt x="240" y="73"/>
                  </a:lnTo>
                  <a:lnTo>
                    <a:pt x="180" y="73"/>
                  </a:lnTo>
                  <a:lnTo>
                    <a:pt x="174" y="74"/>
                  </a:lnTo>
                  <a:lnTo>
                    <a:pt x="168" y="74"/>
                  </a:lnTo>
                  <a:lnTo>
                    <a:pt x="162" y="76"/>
                  </a:lnTo>
                  <a:lnTo>
                    <a:pt x="157" y="78"/>
                  </a:lnTo>
                  <a:lnTo>
                    <a:pt x="152" y="81"/>
                  </a:lnTo>
                  <a:lnTo>
                    <a:pt x="146" y="84"/>
                  </a:lnTo>
                  <a:lnTo>
                    <a:pt x="141" y="87"/>
                  </a:lnTo>
                  <a:lnTo>
                    <a:pt x="137" y="91"/>
                  </a:lnTo>
                  <a:lnTo>
                    <a:pt x="133" y="95"/>
                  </a:lnTo>
                  <a:lnTo>
                    <a:pt x="130" y="100"/>
                  </a:lnTo>
                  <a:lnTo>
                    <a:pt x="127" y="104"/>
                  </a:lnTo>
                  <a:lnTo>
                    <a:pt x="124" y="110"/>
                  </a:lnTo>
                  <a:lnTo>
                    <a:pt x="122" y="115"/>
                  </a:lnTo>
                  <a:lnTo>
                    <a:pt x="121" y="121"/>
                  </a:lnTo>
                  <a:lnTo>
                    <a:pt x="120" y="126"/>
                  </a:lnTo>
                  <a:lnTo>
                    <a:pt x="120" y="132"/>
                  </a:lnTo>
                  <a:lnTo>
                    <a:pt x="120" y="248"/>
                  </a:lnTo>
                  <a:lnTo>
                    <a:pt x="55" y="264"/>
                  </a:lnTo>
                  <a:lnTo>
                    <a:pt x="45" y="267"/>
                  </a:lnTo>
                  <a:lnTo>
                    <a:pt x="41" y="268"/>
                  </a:lnTo>
                  <a:lnTo>
                    <a:pt x="38" y="271"/>
                  </a:lnTo>
                  <a:lnTo>
                    <a:pt x="36" y="276"/>
                  </a:lnTo>
                  <a:lnTo>
                    <a:pt x="36" y="281"/>
                  </a:lnTo>
                  <a:lnTo>
                    <a:pt x="38" y="285"/>
                  </a:lnTo>
                  <a:lnTo>
                    <a:pt x="42" y="287"/>
                  </a:lnTo>
                  <a:lnTo>
                    <a:pt x="46" y="289"/>
                  </a:lnTo>
                  <a:lnTo>
                    <a:pt x="50" y="289"/>
                  </a:lnTo>
                  <a:lnTo>
                    <a:pt x="61" y="287"/>
                  </a:lnTo>
                  <a:lnTo>
                    <a:pt x="120" y="542"/>
                  </a:lnTo>
                  <a:lnTo>
                    <a:pt x="111" y="545"/>
                  </a:lnTo>
                  <a:lnTo>
                    <a:pt x="102" y="550"/>
                  </a:lnTo>
                  <a:lnTo>
                    <a:pt x="94" y="556"/>
                  </a:lnTo>
                  <a:lnTo>
                    <a:pt x="86" y="563"/>
                  </a:lnTo>
                  <a:lnTo>
                    <a:pt x="80" y="571"/>
                  </a:lnTo>
                  <a:lnTo>
                    <a:pt x="76" y="581"/>
                  </a:lnTo>
                  <a:lnTo>
                    <a:pt x="73" y="591"/>
                  </a:lnTo>
                  <a:lnTo>
                    <a:pt x="72" y="601"/>
                  </a:lnTo>
                  <a:lnTo>
                    <a:pt x="72" y="606"/>
                  </a:lnTo>
                  <a:lnTo>
                    <a:pt x="70" y="610"/>
                  </a:lnTo>
                  <a:lnTo>
                    <a:pt x="68" y="614"/>
                  </a:lnTo>
                  <a:lnTo>
                    <a:pt x="65" y="618"/>
                  </a:lnTo>
                  <a:lnTo>
                    <a:pt x="62" y="621"/>
                  </a:lnTo>
                  <a:lnTo>
                    <a:pt x="58" y="623"/>
                  </a:lnTo>
                  <a:lnTo>
                    <a:pt x="53" y="624"/>
                  </a:lnTo>
                  <a:lnTo>
                    <a:pt x="48" y="625"/>
                  </a:lnTo>
                  <a:lnTo>
                    <a:pt x="44" y="624"/>
                  </a:lnTo>
                  <a:lnTo>
                    <a:pt x="39" y="623"/>
                  </a:lnTo>
                  <a:lnTo>
                    <a:pt x="35" y="621"/>
                  </a:lnTo>
                  <a:lnTo>
                    <a:pt x="32" y="618"/>
                  </a:lnTo>
                  <a:lnTo>
                    <a:pt x="29" y="614"/>
                  </a:lnTo>
                  <a:lnTo>
                    <a:pt x="27" y="610"/>
                  </a:lnTo>
                  <a:lnTo>
                    <a:pt x="24" y="606"/>
                  </a:lnTo>
                  <a:lnTo>
                    <a:pt x="24" y="601"/>
                  </a:lnTo>
                  <a:lnTo>
                    <a:pt x="23" y="597"/>
                  </a:lnTo>
                  <a:lnTo>
                    <a:pt x="20" y="593"/>
                  </a:lnTo>
                  <a:lnTo>
                    <a:pt x="17" y="590"/>
                  </a:lnTo>
                  <a:lnTo>
                    <a:pt x="12" y="589"/>
                  </a:lnTo>
                  <a:lnTo>
                    <a:pt x="7" y="590"/>
                  </a:lnTo>
                  <a:lnTo>
                    <a:pt x="4" y="593"/>
                  </a:lnTo>
                  <a:lnTo>
                    <a:pt x="1" y="597"/>
                  </a:lnTo>
                  <a:lnTo>
                    <a:pt x="0" y="601"/>
                  </a:lnTo>
                  <a:lnTo>
                    <a:pt x="1" y="611"/>
                  </a:lnTo>
                  <a:lnTo>
                    <a:pt x="4" y="620"/>
                  </a:lnTo>
                  <a:lnTo>
                    <a:pt x="8" y="628"/>
                  </a:lnTo>
                  <a:lnTo>
                    <a:pt x="14" y="635"/>
                  </a:lnTo>
                  <a:lnTo>
                    <a:pt x="21" y="640"/>
                  </a:lnTo>
                  <a:lnTo>
                    <a:pt x="30" y="646"/>
                  </a:lnTo>
                  <a:lnTo>
                    <a:pt x="39" y="649"/>
                  </a:lnTo>
                  <a:lnTo>
                    <a:pt x="48" y="650"/>
                  </a:lnTo>
                  <a:lnTo>
                    <a:pt x="58" y="649"/>
                  </a:lnTo>
                  <a:lnTo>
                    <a:pt x="67" y="646"/>
                  </a:lnTo>
                  <a:lnTo>
                    <a:pt x="75" y="640"/>
                  </a:lnTo>
                  <a:lnTo>
                    <a:pt x="82" y="635"/>
                  </a:lnTo>
                  <a:lnTo>
                    <a:pt x="89" y="628"/>
                  </a:lnTo>
                  <a:lnTo>
                    <a:pt x="93" y="620"/>
                  </a:lnTo>
                  <a:lnTo>
                    <a:pt x="96" y="611"/>
                  </a:lnTo>
                  <a:lnTo>
                    <a:pt x="97" y="601"/>
                  </a:lnTo>
                  <a:lnTo>
                    <a:pt x="97" y="594"/>
                  </a:lnTo>
                  <a:lnTo>
                    <a:pt x="99" y="588"/>
                  </a:lnTo>
                  <a:lnTo>
                    <a:pt x="103" y="582"/>
                  </a:lnTo>
                  <a:lnTo>
                    <a:pt x="107" y="575"/>
                  </a:lnTo>
                  <a:lnTo>
                    <a:pt x="112" y="571"/>
                  </a:lnTo>
                  <a:lnTo>
                    <a:pt x="118" y="568"/>
                  </a:lnTo>
                  <a:lnTo>
                    <a:pt x="125" y="566"/>
                  </a:lnTo>
                  <a:lnTo>
                    <a:pt x="132" y="565"/>
                  </a:lnTo>
                  <a:lnTo>
                    <a:pt x="139" y="566"/>
                  </a:lnTo>
                  <a:lnTo>
                    <a:pt x="146" y="568"/>
                  </a:lnTo>
                  <a:lnTo>
                    <a:pt x="153" y="571"/>
                  </a:lnTo>
                  <a:lnTo>
                    <a:pt x="158" y="575"/>
                  </a:lnTo>
                  <a:lnTo>
                    <a:pt x="163" y="582"/>
                  </a:lnTo>
                  <a:lnTo>
                    <a:pt x="166" y="588"/>
                  </a:lnTo>
                  <a:lnTo>
                    <a:pt x="168" y="594"/>
                  </a:lnTo>
                  <a:lnTo>
                    <a:pt x="169" y="601"/>
                  </a:lnTo>
                  <a:lnTo>
                    <a:pt x="170" y="611"/>
                  </a:lnTo>
                  <a:lnTo>
                    <a:pt x="172" y="620"/>
                  </a:lnTo>
                  <a:lnTo>
                    <a:pt x="177" y="628"/>
                  </a:lnTo>
                  <a:lnTo>
                    <a:pt x="182" y="635"/>
                  </a:lnTo>
                  <a:lnTo>
                    <a:pt x="189" y="640"/>
                  </a:lnTo>
                  <a:lnTo>
                    <a:pt x="198" y="646"/>
                  </a:lnTo>
                  <a:lnTo>
                    <a:pt x="206" y="649"/>
                  </a:lnTo>
                  <a:lnTo>
                    <a:pt x="217" y="650"/>
                  </a:lnTo>
                  <a:lnTo>
                    <a:pt x="226" y="649"/>
                  </a:lnTo>
                  <a:lnTo>
                    <a:pt x="235" y="646"/>
                  </a:lnTo>
                  <a:lnTo>
                    <a:pt x="243" y="640"/>
                  </a:lnTo>
                  <a:lnTo>
                    <a:pt x="250" y="635"/>
                  </a:lnTo>
                  <a:lnTo>
                    <a:pt x="256" y="628"/>
                  </a:lnTo>
                  <a:lnTo>
                    <a:pt x="260" y="620"/>
                  </a:lnTo>
                  <a:lnTo>
                    <a:pt x="263" y="611"/>
                  </a:lnTo>
                  <a:lnTo>
                    <a:pt x="264" y="601"/>
                  </a:lnTo>
                  <a:lnTo>
                    <a:pt x="265" y="594"/>
                  </a:lnTo>
                  <a:lnTo>
                    <a:pt x="267" y="588"/>
                  </a:lnTo>
                  <a:lnTo>
                    <a:pt x="270" y="582"/>
                  </a:lnTo>
                  <a:lnTo>
                    <a:pt x="275" y="575"/>
                  </a:lnTo>
                  <a:lnTo>
                    <a:pt x="281" y="571"/>
                  </a:lnTo>
                  <a:lnTo>
                    <a:pt x="287" y="568"/>
                  </a:lnTo>
                  <a:lnTo>
                    <a:pt x="293" y="566"/>
                  </a:lnTo>
                  <a:lnTo>
                    <a:pt x="301" y="565"/>
                  </a:lnTo>
                  <a:lnTo>
                    <a:pt x="308" y="566"/>
                  </a:lnTo>
                  <a:lnTo>
                    <a:pt x="314" y="568"/>
                  </a:lnTo>
                  <a:lnTo>
                    <a:pt x="320" y="571"/>
                  </a:lnTo>
                  <a:lnTo>
                    <a:pt x="326" y="575"/>
                  </a:lnTo>
                  <a:lnTo>
                    <a:pt x="330" y="582"/>
                  </a:lnTo>
                  <a:lnTo>
                    <a:pt x="333" y="588"/>
                  </a:lnTo>
                  <a:lnTo>
                    <a:pt x="335" y="594"/>
                  </a:lnTo>
                  <a:lnTo>
                    <a:pt x="336" y="601"/>
                  </a:lnTo>
                  <a:lnTo>
                    <a:pt x="337" y="611"/>
                  </a:lnTo>
                  <a:lnTo>
                    <a:pt x="341" y="620"/>
                  </a:lnTo>
                  <a:lnTo>
                    <a:pt x="345" y="628"/>
                  </a:lnTo>
                  <a:lnTo>
                    <a:pt x="351" y="635"/>
                  </a:lnTo>
                  <a:lnTo>
                    <a:pt x="358" y="640"/>
                  </a:lnTo>
                  <a:lnTo>
                    <a:pt x="366" y="646"/>
                  </a:lnTo>
                  <a:lnTo>
                    <a:pt x="375" y="649"/>
                  </a:lnTo>
                  <a:lnTo>
                    <a:pt x="384" y="650"/>
                  </a:lnTo>
                  <a:lnTo>
                    <a:pt x="394" y="649"/>
                  </a:lnTo>
                  <a:lnTo>
                    <a:pt x="404" y="646"/>
                  </a:lnTo>
                  <a:lnTo>
                    <a:pt x="412" y="640"/>
                  </a:lnTo>
                  <a:lnTo>
                    <a:pt x="419" y="635"/>
                  </a:lnTo>
                  <a:lnTo>
                    <a:pt x="425" y="628"/>
                  </a:lnTo>
                  <a:lnTo>
                    <a:pt x="429" y="620"/>
                  </a:lnTo>
                  <a:lnTo>
                    <a:pt x="432" y="611"/>
                  </a:lnTo>
                  <a:lnTo>
                    <a:pt x="433" y="601"/>
                  </a:lnTo>
                  <a:lnTo>
                    <a:pt x="433" y="594"/>
                  </a:lnTo>
                  <a:lnTo>
                    <a:pt x="435" y="588"/>
                  </a:lnTo>
                  <a:lnTo>
                    <a:pt x="439" y="582"/>
                  </a:lnTo>
                  <a:lnTo>
                    <a:pt x="443" y="575"/>
                  </a:lnTo>
                  <a:lnTo>
                    <a:pt x="448" y="571"/>
                  </a:lnTo>
                  <a:lnTo>
                    <a:pt x="454" y="568"/>
                  </a:lnTo>
                  <a:lnTo>
                    <a:pt x="461" y="566"/>
                  </a:lnTo>
                  <a:lnTo>
                    <a:pt x="469" y="565"/>
                  </a:lnTo>
                  <a:lnTo>
                    <a:pt x="476" y="566"/>
                  </a:lnTo>
                  <a:lnTo>
                    <a:pt x="483" y="568"/>
                  </a:lnTo>
                  <a:lnTo>
                    <a:pt x="489" y="571"/>
                  </a:lnTo>
                  <a:lnTo>
                    <a:pt x="494" y="575"/>
                  </a:lnTo>
                  <a:lnTo>
                    <a:pt x="498" y="582"/>
                  </a:lnTo>
                  <a:lnTo>
                    <a:pt x="502" y="588"/>
                  </a:lnTo>
                  <a:lnTo>
                    <a:pt x="504" y="594"/>
                  </a:lnTo>
                  <a:lnTo>
                    <a:pt x="505" y="601"/>
                  </a:lnTo>
                  <a:lnTo>
                    <a:pt x="505" y="611"/>
                  </a:lnTo>
                  <a:lnTo>
                    <a:pt x="508" y="620"/>
                  </a:lnTo>
                  <a:lnTo>
                    <a:pt x="513" y="628"/>
                  </a:lnTo>
                  <a:lnTo>
                    <a:pt x="518" y="635"/>
                  </a:lnTo>
                  <a:lnTo>
                    <a:pt x="525" y="640"/>
                  </a:lnTo>
                  <a:lnTo>
                    <a:pt x="534" y="646"/>
                  </a:lnTo>
                  <a:lnTo>
                    <a:pt x="543" y="649"/>
                  </a:lnTo>
                  <a:lnTo>
                    <a:pt x="553" y="650"/>
                  </a:lnTo>
                  <a:lnTo>
                    <a:pt x="562" y="649"/>
                  </a:lnTo>
                  <a:lnTo>
                    <a:pt x="571" y="646"/>
                  </a:lnTo>
                  <a:lnTo>
                    <a:pt x="579" y="640"/>
                  </a:lnTo>
                  <a:lnTo>
                    <a:pt x="586" y="635"/>
                  </a:lnTo>
                  <a:lnTo>
                    <a:pt x="593" y="628"/>
                  </a:lnTo>
                  <a:lnTo>
                    <a:pt x="597" y="620"/>
                  </a:lnTo>
                  <a:lnTo>
                    <a:pt x="600" y="611"/>
                  </a:lnTo>
                  <a:lnTo>
                    <a:pt x="601" y="601"/>
                  </a:lnTo>
                  <a:lnTo>
                    <a:pt x="600" y="597"/>
                  </a:lnTo>
                  <a:lnTo>
                    <a:pt x="598" y="593"/>
                  </a:lnTo>
                  <a:lnTo>
                    <a:pt x="594" y="590"/>
                  </a:lnTo>
                  <a:lnTo>
                    <a:pt x="588" y="5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5586413" y="5449888"/>
              <a:ext cx="76200" cy="11113"/>
            </a:xfrm>
            <a:custGeom>
              <a:rect b="b" l="l" r="r" t="t"/>
              <a:pathLst>
                <a:path extrusionOk="0" h="24" w="192">
                  <a:moveTo>
                    <a:pt x="192" y="12"/>
                  </a:moveTo>
                  <a:lnTo>
                    <a:pt x="192" y="8"/>
                  </a:lnTo>
                  <a:lnTo>
                    <a:pt x="189" y="4"/>
                  </a:lnTo>
                  <a:lnTo>
                    <a:pt x="185" y="1"/>
                  </a:lnTo>
                  <a:lnTo>
                    <a:pt x="181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81" y="24"/>
                  </a:lnTo>
                  <a:lnTo>
                    <a:pt x="185" y="23"/>
                  </a:lnTo>
                  <a:lnTo>
                    <a:pt x="189" y="21"/>
                  </a:lnTo>
                  <a:lnTo>
                    <a:pt x="192" y="17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5600700" y="5364163"/>
              <a:ext cx="47625" cy="20638"/>
            </a:xfrm>
            <a:custGeom>
              <a:rect b="b" l="l" r="r" t="t"/>
              <a:pathLst>
                <a:path extrusionOk="0" h="49" w="120">
                  <a:moveTo>
                    <a:pt x="120" y="12"/>
                  </a:moveTo>
                  <a:lnTo>
                    <a:pt x="119" y="8"/>
                  </a:lnTo>
                  <a:lnTo>
                    <a:pt x="117" y="4"/>
                  </a:lnTo>
                  <a:lnTo>
                    <a:pt x="113" y="1"/>
                  </a:lnTo>
                  <a:lnTo>
                    <a:pt x="10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9"/>
                  </a:lnTo>
                  <a:lnTo>
                    <a:pt x="120" y="49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11"/>
          <p:cNvGrpSpPr/>
          <p:nvPr/>
        </p:nvGrpSpPr>
        <p:grpSpPr>
          <a:xfrm>
            <a:off x="4418515" y="3897898"/>
            <a:ext cx="141557" cy="110000"/>
            <a:chOff x="826405" y="1884724"/>
            <a:chExt cx="1483306" cy="1152637"/>
          </a:xfrm>
        </p:grpSpPr>
        <p:sp>
          <p:nvSpPr>
            <p:cNvPr id="460" name="Google Shape;460;p11"/>
            <p:cNvSpPr/>
            <p:nvPr/>
          </p:nvSpPr>
          <p:spPr>
            <a:xfrm rot="-2700000">
              <a:off x="920816" y="2233116"/>
              <a:ext cx="455856" cy="455857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0075" lIns="80175" spcFirstLastPara="1" rIns="80175" wrap="square" tIns="40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 rot="-2700000">
              <a:off x="1759444" y="2233117"/>
              <a:ext cx="455856" cy="455857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 rot="2700000">
              <a:off x="1160540" y="2053524"/>
              <a:ext cx="815037" cy="81503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63" name="Google Shape;463;p11"/>
          <p:cNvCxnSpPr/>
          <p:nvPr/>
        </p:nvCxnSpPr>
        <p:spPr>
          <a:xfrm flipH="1">
            <a:off x="4496670" y="2242987"/>
            <a:ext cx="563895" cy="1674192"/>
          </a:xfrm>
          <a:prstGeom prst="straightConnector1">
            <a:avLst/>
          </a:prstGeom>
          <a:noFill/>
          <a:ln cap="flat" cmpd="sng" w="9525">
            <a:solidFill>
              <a:srgbClr val="9D2A6C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464" name="Google Shape;464;p11"/>
          <p:cNvSpPr txBox="1"/>
          <p:nvPr/>
        </p:nvSpPr>
        <p:spPr>
          <a:xfrm>
            <a:off x="4509104" y="1560459"/>
            <a:ext cx="371978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600" u="none" cap="none" strike="noStrike">
                <a:solidFill>
                  <a:srgbClr val="9D2A6C"/>
                </a:solidFill>
                <a:latin typeface="Arial"/>
                <a:ea typeface="Arial"/>
                <a:cs typeface="Arial"/>
                <a:sym typeface="Arial"/>
              </a:rPr>
              <a:t>На сьогодні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600" u="none" cap="none" strike="noStrike">
                <a:solidFill>
                  <a:srgbClr val="9D2A6C"/>
                </a:solidFill>
                <a:latin typeface="Arial"/>
                <a:ea typeface="Arial"/>
                <a:cs typeface="Arial"/>
                <a:sym typeface="Arial"/>
              </a:rPr>
              <a:t>розроблені зразки продукції</a:t>
            </a:r>
            <a:endParaRPr b="1" i="0" sz="1600" u="none" cap="none" strike="noStrike">
              <a:solidFill>
                <a:srgbClr val="9D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11"/>
          <p:cNvGrpSpPr/>
          <p:nvPr/>
        </p:nvGrpSpPr>
        <p:grpSpPr>
          <a:xfrm>
            <a:off x="-2" y="5899199"/>
            <a:ext cx="10691813" cy="1674225"/>
            <a:chOff x="0" y="4948862"/>
            <a:chExt cx="12192000" cy="1909138"/>
          </a:xfrm>
        </p:grpSpPr>
        <p:sp>
          <p:nvSpPr>
            <p:cNvPr id="466" name="Google Shape;466;p11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2"/>
          <p:cNvGrpSpPr/>
          <p:nvPr/>
        </p:nvGrpSpPr>
        <p:grpSpPr>
          <a:xfrm>
            <a:off x="11728" y="5864149"/>
            <a:ext cx="10691813" cy="1674225"/>
            <a:chOff x="0" y="4948862"/>
            <a:chExt cx="12192000" cy="1909138"/>
          </a:xfrm>
        </p:grpSpPr>
        <p:sp>
          <p:nvSpPr>
            <p:cNvPr id="473" name="Google Shape;473;p12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2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2"/>
          <p:cNvGrpSpPr/>
          <p:nvPr/>
        </p:nvGrpSpPr>
        <p:grpSpPr>
          <a:xfrm>
            <a:off x="893016" y="2801639"/>
            <a:ext cx="6299538" cy="4112445"/>
            <a:chOff x="3" y="2"/>
            <a:chExt cx="6017" cy="3928"/>
          </a:xfrm>
        </p:grpSpPr>
        <p:sp>
          <p:nvSpPr>
            <p:cNvPr id="476" name="Google Shape;476;p12"/>
            <p:cNvSpPr/>
            <p:nvPr/>
          </p:nvSpPr>
          <p:spPr>
            <a:xfrm>
              <a:off x="3" y="1735"/>
              <a:ext cx="5482" cy="2195"/>
            </a:xfrm>
            <a:custGeom>
              <a:rect b="b" l="l" r="r" t="t"/>
              <a:pathLst>
                <a:path extrusionOk="0" h="2195" w="5482">
                  <a:moveTo>
                    <a:pt x="0" y="2195"/>
                  </a:moveTo>
                  <a:lnTo>
                    <a:pt x="5000" y="0"/>
                  </a:lnTo>
                  <a:lnTo>
                    <a:pt x="5482" y="0"/>
                  </a:lnTo>
                  <a:lnTo>
                    <a:pt x="3130" y="2195"/>
                  </a:lnTo>
                  <a:lnTo>
                    <a:pt x="0" y="2195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BFBEBE"/>
                </a:gs>
              </a:gsLst>
              <a:lin ang="16200000" scaled="0"/>
            </a:gra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2"/>
            <p:cNvSpPr/>
            <p:nvPr/>
          </p:nvSpPr>
          <p:spPr>
            <a:xfrm>
              <a:off x="5003" y="2"/>
              <a:ext cx="1017" cy="1733"/>
            </a:xfrm>
            <a:custGeom>
              <a:rect b="b" l="l" r="r" t="t"/>
              <a:pathLst>
                <a:path extrusionOk="0" h="1733" w="1017">
                  <a:moveTo>
                    <a:pt x="1017" y="245"/>
                  </a:moveTo>
                  <a:lnTo>
                    <a:pt x="835" y="0"/>
                  </a:lnTo>
                  <a:lnTo>
                    <a:pt x="505" y="245"/>
                  </a:lnTo>
                  <a:lnTo>
                    <a:pt x="658" y="245"/>
                  </a:lnTo>
                  <a:lnTo>
                    <a:pt x="0" y="1733"/>
                  </a:lnTo>
                  <a:lnTo>
                    <a:pt x="482" y="1733"/>
                  </a:lnTo>
                  <a:lnTo>
                    <a:pt x="881" y="245"/>
                  </a:lnTo>
                  <a:lnTo>
                    <a:pt x="1017" y="245"/>
                  </a:lnTo>
                  <a:close/>
                </a:path>
              </a:pathLst>
            </a:custGeom>
            <a:gradFill>
              <a:gsLst>
                <a:gs pos="0">
                  <a:srgbClr val="D80F79"/>
                </a:gs>
                <a:gs pos="100000">
                  <a:srgbClr val="BFBEB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2"/>
          <p:cNvSpPr/>
          <p:nvPr/>
        </p:nvSpPr>
        <p:spPr>
          <a:xfrm>
            <a:off x="5211246" y="5189084"/>
            <a:ext cx="334545" cy="11111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2"/>
          <p:cNvSpPr/>
          <p:nvPr/>
        </p:nvSpPr>
        <p:spPr>
          <a:xfrm>
            <a:off x="4285203" y="5785863"/>
            <a:ext cx="437496" cy="145306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3154601" y="6463000"/>
            <a:ext cx="502995" cy="16706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" name="Google Shape;481;p12"/>
          <p:cNvGrpSpPr/>
          <p:nvPr/>
        </p:nvGrpSpPr>
        <p:grpSpPr>
          <a:xfrm>
            <a:off x="482112" y="15003"/>
            <a:ext cx="1088104" cy="423190"/>
            <a:chOff x="5401469" y="1588"/>
            <a:chExt cx="1389063" cy="540239"/>
          </a:xfrm>
        </p:grpSpPr>
        <p:sp>
          <p:nvSpPr>
            <p:cNvPr id="482" name="Google Shape;482;p12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2"/>
          <p:cNvSpPr txBox="1"/>
          <p:nvPr/>
        </p:nvSpPr>
        <p:spPr>
          <a:xfrm>
            <a:off x="666110" y="618550"/>
            <a:ext cx="4976982" cy="3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56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Світовий ринок</a:t>
            </a:r>
            <a:endParaRPr b="1" i="0" sz="2456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12"/>
          <p:cNvGrpSpPr/>
          <p:nvPr/>
        </p:nvGrpSpPr>
        <p:grpSpPr>
          <a:xfrm>
            <a:off x="2833069" y="5504204"/>
            <a:ext cx="1337854" cy="1145984"/>
            <a:chOff x="4159998" y="4938300"/>
            <a:chExt cx="923849" cy="791354"/>
          </a:xfrm>
        </p:grpSpPr>
        <p:sp>
          <p:nvSpPr>
            <p:cNvPr id="486" name="Google Shape;486;p12"/>
            <p:cNvSpPr/>
            <p:nvPr/>
          </p:nvSpPr>
          <p:spPr>
            <a:xfrm rot="-2700000">
              <a:off x="4639799" y="5150047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 rot="2700000">
              <a:off x="4275889" y="5054191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8" name="Google Shape;488;p12"/>
          <p:cNvSpPr/>
          <p:nvPr/>
        </p:nvSpPr>
        <p:spPr>
          <a:xfrm rot="-2700000">
            <a:off x="4599943" y="5224763"/>
            <a:ext cx="410470" cy="410472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2"/>
          <p:cNvSpPr/>
          <p:nvPr/>
        </p:nvSpPr>
        <p:spPr>
          <a:xfrm rot="2700000">
            <a:off x="4193882" y="5117804"/>
            <a:ext cx="624386" cy="624387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0C344C"/>
              </a:gs>
              <a:gs pos="100000">
                <a:srgbClr val="19627F"/>
              </a:gs>
            </a:gsLst>
            <a:lin ang="540000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/>
          <p:nvPr/>
        </p:nvSpPr>
        <p:spPr>
          <a:xfrm rot="-2700000">
            <a:off x="5441434" y="4798055"/>
            <a:ext cx="296422" cy="296423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/>
          <p:nvPr/>
        </p:nvSpPr>
        <p:spPr>
          <a:xfrm rot="2700000">
            <a:off x="5148197" y="4720812"/>
            <a:ext cx="450902" cy="450904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6F878C"/>
              </a:gs>
              <a:gs pos="100000">
                <a:srgbClr val="19627F"/>
              </a:gs>
            </a:gsLst>
            <a:lin ang="1620000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 txBox="1"/>
          <p:nvPr/>
        </p:nvSpPr>
        <p:spPr>
          <a:xfrm>
            <a:off x="425432" y="4969148"/>
            <a:ext cx="30420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4,1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млрд. тон цементу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1,6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млрд. тон асфальтобетону</a:t>
            </a:r>
            <a:endParaRPr b="0" i="0" sz="1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2"/>
          <p:cNvSpPr txBox="1"/>
          <p:nvPr/>
        </p:nvSpPr>
        <p:spPr>
          <a:xfrm>
            <a:off x="380208" y="4595929"/>
            <a:ext cx="28435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D80F79"/>
                </a:solidFill>
                <a:latin typeface="Arial"/>
                <a:ea typeface="Arial"/>
                <a:cs typeface="Arial"/>
                <a:sym typeface="Arial"/>
              </a:rPr>
              <a:t>Світовий ринок</a:t>
            </a:r>
            <a:endParaRPr b="1" i="0" sz="2400" u="none" cap="none" strike="noStrike">
              <a:solidFill>
                <a:srgbClr val="D80F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2"/>
          <p:cNvSpPr txBox="1"/>
          <p:nvPr/>
        </p:nvSpPr>
        <p:spPr>
          <a:xfrm>
            <a:off x="338807" y="2561839"/>
            <a:ext cx="2815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Наші продукти</a:t>
            </a:r>
            <a:endParaRPr b="1" i="0" sz="2400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2"/>
          <p:cNvSpPr txBox="1"/>
          <p:nvPr/>
        </p:nvSpPr>
        <p:spPr>
          <a:xfrm>
            <a:off x="338806" y="2922610"/>
            <a:ext cx="45832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Нано-в’яжуче® 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(сірчане в’яжуче)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Нано-бетон® 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(сіркобетон)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Нано-асфальт® 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(сіркоасфальтобетон)</a:t>
            </a:r>
            <a:endParaRPr/>
          </a:p>
        </p:txBody>
      </p:sp>
      <p:sp>
        <p:nvSpPr>
          <p:cNvPr id="496" name="Google Shape;496;p12"/>
          <p:cNvSpPr txBox="1"/>
          <p:nvPr/>
        </p:nvSpPr>
        <p:spPr>
          <a:xfrm>
            <a:off x="4676567" y="1713841"/>
            <a:ext cx="2515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Наша мета</a:t>
            </a:r>
            <a:endParaRPr b="1" i="0" sz="2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2"/>
          <p:cNvSpPr txBox="1"/>
          <p:nvPr/>
        </p:nvSpPr>
        <p:spPr>
          <a:xfrm>
            <a:off x="4676567" y="2146340"/>
            <a:ext cx="26761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1% 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ринку за 7 років</a:t>
            </a:r>
            <a:endParaRPr b="0" i="0" sz="1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приблизно </a:t>
            </a: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500 000 000 $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498" name="Google Shape;498;p12"/>
          <p:cNvCxnSpPr/>
          <p:nvPr/>
        </p:nvCxnSpPr>
        <p:spPr>
          <a:xfrm>
            <a:off x="3707849" y="3661274"/>
            <a:ext cx="577048" cy="1444506"/>
          </a:xfrm>
          <a:prstGeom prst="straightConnector1">
            <a:avLst/>
          </a:prstGeom>
          <a:noFill/>
          <a:ln cap="flat" cmpd="sng" w="9525">
            <a:solidFill>
              <a:srgbClr val="BFBEBE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499" name="Google Shape;499;p12"/>
          <p:cNvCxnSpPr/>
          <p:nvPr/>
        </p:nvCxnSpPr>
        <p:spPr>
          <a:xfrm>
            <a:off x="2229599" y="5554592"/>
            <a:ext cx="895713" cy="166576"/>
          </a:xfrm>
          <a:prstGeom prst="straightConnector1">
            <a:avLst/>
          </a:prstGeom>
          <a:noFill/>
          <a:ln cap="flat" cmpd="sng" w="9525">
            <a:solidFill>
              <a:srgbClr val="BFBEBE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500" name="Google Shape;500;p12"/>
          <p:cNvCxnSpPr/>
          <p:nvPr/>
        </p:nvCxnSpPr>
        <p:spPr>
          <a:xfrm flipH="1">
            <a:off x="5203783" y="2922610"/>
            <a:ext cx="336271" cy="1699701"/>
          </a:xfrm>
          <a:prstGeom prst="straightConnector1">
            <a:avLst/>
          </a:prstGeom>
          <a:noFill/>
          <a:ln cap="flat" cmpd="sng" w="9525">
            <a:solidFill>
              <a:srgbClr val="BFBEBE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501" name="Google Shape;501;p12"/>
          <p:cNvSpPr txBox="1"/>
          <p:nvPr/>
        </p:nvSpPr>
        <p:spPr>
          <a:xfrm>
            <a:off x="666110" y="994186"/>
            <a:ext cx="6926223" cy="565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Попит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на екологічні будівельні матеріали </a:t>
            </a: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зростає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після прийняття </a:t>
            </a:r>
            <a:r>
              <a:rPr b="0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Концепції</a:t>
            </a:r>
            <a:r>
              <a:rPr b="1" i="0" lang="uk-UA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Euro Green Deal </a:t>
            </a:r>
            <a:endParaRPr/>
          </a:p>
        </p:txBody>
      </p:sp>
      <p:pic>
        <p:nvPicPr>
          <p:cNvPr id="502" name="Google Shape;5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613" y="1519646"/>
            <a:ext cx="2351314" cy="2351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3"/>
          <p:cNvSpPr/>
          <p:nvPr/>
        </p:nvSpPr>
        <p:spPr>
          <a:xfrm>
            <a:off x="0" y="6509410"/>
            <a:ext cx="10696844" cy="917887"/>
          </a:xfrm>
          <a:custGeom>
            <a:rect b="b" l="l" r="r" t="t"/>
            <a:pathLst>
              <a:path extrusionOk="0" h="1176020" w="10800080">
                <a:moveTo>
                  <a:pt x="10799999" y="1175908"/>
                </a:moveTo>
                <a:lnTo>
                  <a:pt x="0" y="1175908"/>
                </a:lnTo>
                <a:lnTo>
                  <a:pt x="0" y="0"/>
                </a:lnTo>
                <a:lnTo>
                  <a:pt x="10799999" y="0"/>
                </a:lnTo>
                <a:lnTo>
                  <a:pt x="10799999" y="1175908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23000">
                <a:schemeClr val="lt2"/>
              </a:gs>
              <a:gs pos="25000">
                <a:srgbClr val="D9D9D9"/>
              </a:gs>
              <a:gs pos="41000">
                <a:srgbClr val="C6C6C6"/>
              </a:gs>
              <a:gs pos="100000">
                <a:srgbClr val="C6C6C6"/>
              </a:gs>
            </a:gsLst>
            <a:lin ang="270000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3"/>
          <p:cNvSpPr/>
          <p:nvPr/>
        </p:nvSpPr>
        <p:spPr>
          <a:xfrm>
            <a:off x="4965742" y="585757"/>
            <a:ext cx="5318199" cy="846803"/>
          </a:xfrm>
          <a:custGeom>
            <a:rect b="b" l="l" r="r" t="t"/>
            <a:pathLst>
              <a:path extrusionOk="0" h="1176020" w="3620770">
                <a:moveTo>
                  <a:pt x="3620268" y="0"/>
                </a:moveTo>
                <a:lnTo>
                  <a:pt x="3620268" y="1175906"/>
                </a:lnTo>
                <a:lnTo>
                  <a:pt x="0" y="1175906"/>
                </a:lnTo>
                <a:lnTo>
                  <a:pt x="0" y="0"/>
                </a:lnTo>
                <a:lnTo>
                  <a:pt x="3620268" y="0"/>
                </a:lnTo>
                <a:close/>
              </a:path>
            </a:pathLst>
          </a:custGeom>
          <a:gradFill>
            <a:gsLst>
              <a:gs pos="0">
                <a:srgbClr val="D80F79"/>
              </a:gs>
              <a:gs pos="3000">
                <a:srgbClr val="D80F79"/>
              </a:gs>
              <a:gs pos="97000">
                <a:srgbClr val="0C344C"/>
              </a:gs>
              <a:gs pos="100000">
                <a:srgbClr val="0C344C"/>
              </a:gs>
            </a:gsLst>
            <a:lin ang="1080000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3"/>
          <p:cNvSpPr txBox="1"/>
          <p:nvPr/>
        </p:nvSpPr>
        <p:spPr>
          <a:xfrm>
            <a:off x="5649042" y="823562"/>
            <a:ext cx="4131565" cy="397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9055" marR="0" rtl="0" algn="ctr">
              <a:lnSpc>
                <a:spcPct val="12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Кошти Гранту: 25 000 USD</a:t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3"/>
          <p:cNvSpPr txBox="1"/>
          <p:nvPr/>
        </p:nvSpPr>
        <p:spPr>
          <a:xfrm>
            <a:off x="881837" y="534183"/>
            <a:ext cx="2562403" cy="755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56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Діаграма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56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фінансування</a:t>
            </a:r>
            <a:endParaRPr/>
          </a:p>
        </p:txBody>
      </p:sp>
      <p:sp>
        <p:nvSpPr>
          <p:cNvPr id="511" name="Google Shape;511;p13"/>
          <p:cNvSpPr txBox="1"/>
          <p:nvPr/>
        </p:nvSpPr>
        <p:spPr>
          <a:xfrm>
            <a:off x="2071920" y="6590081"/>
            <a:ext cx="846765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03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C344C"/>
                </a:solidFill>
                <a:latin typeface="Calibri"/>
                <a:ea typeface="Calibri"/>
                <a:cs typeface="Calibri"/>
                <a:sym typeface="Calibri"/>
              </a:rPr>
              <a:t>Створенная та налаштування ультразвукового реактора модифікації сірки (одного з агрегатів Nano-Liner®)</a:t>
            </a:r>
            <a:endParaRPr b="1" i="0" sz="2400" u="none" cap="none" strike="noStrike">
              <a:solidFill>
                <a:srgbClr val="0C34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13"/>
          <p:cNvGrpSpPr/>
          <p:nvPr/>
        </p:nvGrpSpPr>
        <p:grpSpPr>
          <a:xfrm>
            <a:off x="482112" y="15003"/>
            <a:ext cx="1088104" cy="423190"/>
            <a:chOff x="5401469" y="1588"/>
            <a:chExt cx="1389063" cy="540239"/>
          </a:xfrm>
        </p:grpSpPr>
        <p:sp>
          <p:nvSpPr>
            <p:cNvPr id="513" name="Google Shape;513;p13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13"/>
          <p:cNvSpPr/>
          <p:nvPr/>
        </p:nvSpPr>
        <p:spPr>
          <a:xfrm>
            <a:off x="224811" y="6553277"/>
            <a:ext cx="18471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Результат: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6" name="Google Shape;516;p13"/>
          <p:cNvGraphicFramePr/>
          <p:nvPr/>
        </p:nvGraphicFramePr>
        <p:xfrm>
          <a:off x="224811" y="1356183"/>
          <a:ext cx="10208974" cy="5054572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4"/>
          <p:cNvGrpSpPr/>
          <p:nvPr/>
        </p:nvGrpSpPr>
        <p:grpSpPr>
          <a:xfrm>
            <a:off x="0" y="5818486"/>
            <a:ext cx="10691813" cy="1674225"/>
            <a:chOff x="0" y="4948862"/>
            <a:chExt cx="12192000" cy="1909138"/>
          </a:xfrm>
        </p:grpSpPr>
        <p:sp>
          <p:nvSpPr>
            <p:cNvPr id="523" name="Google Shape;523;p14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14"/>
          <p:cNvGrpSpPr/>
          <p:nvPr/>
        </p:nvGrpSpPr>
        <p:grpSpPr>
          <a:xfrm>
            <a:off x="371209" y="-2724"/>
            <a:ext cx="1240778" cy="482568"/>
            <a:chOff x="5401469" y="1588"/>
            <a:chExt cx="1389063" cy="540239"/>
          </a:xfrm>
        </p:grpSpPr>
        <p:sp>
          <p:nvSpPr>
            <p:cNvPr id="526" name="Google Shape;526;p14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14"/>
          <p:cNvSpPr/>
          <p:nvPr/>
        </p:nvSpPr>
        <p:spPr>
          <a:xfrm>
            <a:off x="8865853" y="3307011"/>
            <a:ext cx="480664" cy="7644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4"/>
          <p:cNvSpPr txBox="1"/>
          <p:nvPr/>
        </p:nvSpPr>
        <p:spPr>
          <a:xfrm>
            <a:off x="1611987" y="577820"/>
            <a:ext cx="1630202" cy="3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56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Команда</a:t>
            </a:r>
            <a:endParaRPr/>
          </a:p>
        </p:txBody>
      </p:sp>
      <p:sp>
        <p:nvSpPr>
          <p:cNvPr id="530" name="Google Shape;530;p14"/>
          <p:cNvSpPr/>
          <p:nvPr/>
        </p:nvSpPr>
        <p:spPr>
          <a:xfrm>
            <a:off x="1623873" y="1088233"/>
            <a:ext cx="1425033" cy="16887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4"/>
          <p:cNvSpPr/>
          <p:nvPr/>
        </p:nvSpPr>
        <p:spPr>
          <a:xfrm>
            <a:off x="4692136" y="1103921"/>
            <a:ext cx="1400647" cy="168619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4"/>
          <p:cNvSpPr txBox="1"/>
          <p:nvPr/>
        </p:nvSpPr>
        <p:spPr>
          <a:xfrm>
            <a:off x="1967853" y="3111883"/>
            <a:ext cx="554541" cy="630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СЕО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52562" y="1088233"/>
            <a:ext cx="1415173" cy="165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27211" y="1103921"/>
            <a:ext cx="1441447" cy="170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36013" y="1020491"/>
            <a:ext cx="1417114" cy="1714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4"/>
          <p:cNvSpPr txBox="1"/>
          <p:nvPr/>
        </p:nvSpPr>
        <p:spPr>
          <a:xfrm>
            <a:off x="2522394" y="4023221"/>
            <a:ext cx="6956886" cy="1961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Спеціалісти, задіяні у розробці технології, мають найвищій рівень компетенцій  та брали участь у запуску бетоних заводів, розробці авіаційних та ракетних  технологій.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Керівники проекту мають великий досвід реалізації бізнес-проектів на суму 100 млн. доларів США.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4"/>
          <p:cNvSpPr txBox="1"/>
          <p:nvPr/>
        </p:nvSpPr>
        <p:spPr>
          <a:xfrm>
            <a:off x="3615341" y="3129933"/>
            <a:ext cx="554541" cy="630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4"/>
          <p:cNvSpPr txBox="1"/>
          <p:nvPr/>
        </p:nvSpPr>
        <p:spPr>
          <a:xfrm>
            <a:off x="4791365" y="3132475"/>
            <a:ext cx="1301418" cy="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Науковий консультант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4"/>
          <p:cNvSpPr txBox="1"/>
          <p:nvPr/>
        </p:nvSpPr>
        <p:spPr>
          <a:xfrm>
            <a:off x="6670663" y="3199689"/>
            <a:ext cx="554541" cy="630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4"/>
          <p:cNvSpPr txBox="1"/>
          <p:nvPr/>
        </p:nvSpPr>
        <p:spPr>
          <a:xfrm>
            <a:off x="8167299" y="3180838"/>
            <a:ext cx="554541" cy="630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СFO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4"/>
          <p:cNvSpPr/>
          <p:nvPr/>
        </p:nvSpPr>
        <p:spPr>
          <a:xfrm rot="2700000">
            <a:off x="1667364" y="4108533"/>
            <a:ext cx="450902" cy="450904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6F878C"/>
              </a:gs>
              <a:gs pos="100000">
                <a:srgbClr val="19627F"/>
              </a:gs>
            </a:gsLst>
            <a:lin ang="1620000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4"/>
          <p:cNvSpPr/>
          <p:nvPr/>
        </p:nvSpPr>
        <p:spPr>
          <a:xfrm rot="2700000">
            <a:off x="1667231" y="5303540"/>
            <a:ext cx="450902" cy="450904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6F878C"/>
              </a:gs>
              <a:gs pos="100000">
                <a:srgbClr val="19627F"/>
              </a:gs>
            </a:gsLst>
            <a:lin ang="1620000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5"/>
          <p:cNvGrpSpPr/>
          <p:nvPr/>
        </p:nvGrpSpPr>
        <p:grpSpPr>
          <a:xfrm>
            <a:off x="328070" y="20080"/>
            <a:ext cx="1088104" cy="423190"/>
            <a:chOff x="5401469" y="1588"/>
            <a:chExt cx="1389063" cy="540239"/>
          </a:xfrm>
        </p:grpSpPr>
        <p:sp>
          <p:nvSpPr>
            <p:cNvPr id="548" name="Google Shape;548;p15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15"/>
          <p:cNvSpPr txBox="1"/>
          <p:nvPr/>
        </p:nvSpPr>
        <p:spPr>
          <a:xfrm>
            <a:off x="2103820" y="547347"/>
            <a:ext cx="2781973" cy="3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56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Документація</a:t>
            </a:r>
            <a:endParaRPr b="1" i="0" sz="2456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1" name="Google Shape;551;p15"/>
          <p:cNvGrpSpPr/>
          <p:nvPr/>
        </p:nvGrpSpPr>
        <p:grpSpPr>
          <a:xfrm>
            <a:off x="732895" y="1452533"/>
            <a:ext cx="1172322" cy="910979"/>
            <a:chOff x="826405" y="1884724"/>
            <a:chExt cx="1483306" cy="1152637"/>
          </a:xfrm>
        </p:grpSpPr>
        <p:sp>
          <p:nvSpPr>
            <p:cNvPr id="552" name="Google Shape;552;p15"/>
            <p:cNvSpPr/>
            <p:nvPr/>
          </p:nvSpPr>
          <p:spPr>
            <a:xfrm rot="-2700000">
              <a:off x="920816" y="2233116"/>
              <a:ext cx="455856" cy="455857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0075" lIns="80175" spcFirstLastPara="1" rIns="80175" wrap="square" tIns="40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 rot="-2700000">
              <a:off x="1759444" y="2233117"/>
              <a:ext cx="455856" cy="455857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 rot="2700000">
              <a:off x="1160540" y="2053524"/>
              <a:ext cx="815037" cy="81503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15"/>
          <p:cNvGrpSpPr/>
          <p:nvPr/>
        </p:nvGrpSpPr>
        <p:grpSpPr>
          <a:xfrm>
            <a:off x="732895" y="2533810"/>
            <a:ext cx="1172322" cy="910979"/>
            <a:chOff x="826405" y="1884724"/>
            <a:chExt cx="1483306" cy="1152637"/>
          </a:xfrm>
        </p:grpSpPr>
        <p:sp>
          <p:nvSpPr>
            <p:cNvPr id="556" name="Google Shape;556;p15"/>
            <p:cNvSpPr/>
            <p:nvPr/>
          </p:nvSpPr>
          <p:spPr>
            <a:xfrm rot="-2700000">
              <a:off x="920816" y="2233116"/>
              <a:ext cx="455856" cy="455857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0075" lIns="80175" spcFirstLastPara="1" rIns="80175" wrap="square" tIns="40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 rot="-2700000">
              <a:off x="1759444" y="2233117"/>
              <a:ext cx="455856" cy="455857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 rot="2700000">
              <a:off x="1160540" y="2053524"/>
              <a:ext cx="815037" cy="81503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9" name="Google Shape;559;p15"/>
          <p:cNvSpPr txBox="1"/>
          <p:nvPr/>
        </p:nvSpPr>
        <p:spPr>
          <a:xfrm>
            <a:off x="2272409" y="1923156"/>
            <a:ext cx="12585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Патентів</a:t>
            </a:r>
            <a:endParaRPr b="0" i="0" sz="1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5"/>
          <p:cNvSpPr txBox="1"/>
          <p:nvPr/>
        </p:nvSpPr>
        <p:spPr>
          <a:xfrm>
            <a:off x="2283147" y="1621239"/>
            <a:ext cx="12771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Патенти</a:t>
            </a:r>
            <a:endParaRPr b="1" i="0" sz="1800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5"/>
          <p:cNvSpPr txBox="1"/>
          <p:nvPr/>
        </p:nvSpPr>
        <p:spPr>
          <a:xfrm>
            <a:off x="2283147" y="2992684"/>
            <a:ext cx="343029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Сертифікати відповідності та Технічні умови на виробництво</a:t>
            </a:r>
            <a:endParaRPr b="0" i="0" sz="1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5"/>
          <p:cNvSpPr txBox="1"/>
          <p:nvPr/>
        </p:nvSpPr>
        <p:spPr>
          <a:xfrm>
            <a:off x="2283146" y="2702515"/>
            <a:ext cx="36557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Сертифікати та ТУ</a:t>
            </a:r>
            <a:endParaRPr b="1" i="0" sz="1800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Google Shape;563;p15"/>
          <p:cNvGrpSpPr/>
          <p:nvPr/>
        </p:nvGrpSpPr>
        <p:grpSpPr>
          <a:xfrm>
            <a:off x="1177301" y="1772672"/>
            <a:ext cx="260895" cy="262044"/>
            <a:chOff x="8445501" y="1787525"/>
            <a:chExt cx="360363" cy="361950"/>
          </a:xfrm>
        </p:grpSpPr>
        <p:sp>
          <p:nvSpPr>
            <p:cNvPr id="564" name="Google Shape;564;p15"/>
            <p:cNvSpPr/>
            <p:nvPr/>
          </p:nvSpPr>
          <p:spPr>
            <a:xfrm>
              <a:off x="8489951" y="2089150"/>
              <a:ext cx="104775" cy="60325"/>
            </a:xfrm>
            <a:custGeom>
              <a:rect b="b" l="l" r="r" t="t"/>
              <a:pathLst>
                <a:path extrusionOk="0" h="16" w="28">
                  <a:moveTo>
                    <a:pt x="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8445501" y="1882775"/>
              <a:ext cx="134938" cy="190500"/>
            </a:xfrm>
            <a:custGeom>
              <a:rect b="b" l="l" r="r" t="t"/>
              <a:pathLst>
                <a:path extrusionOk="0" h="51" w="36">
                  <a:moveTo>
                    <a:pt x="15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8"/>
                  </a:cubicBezTo>
                  <a:cubicBezTo>
                    <a:pt x="36" y="38"/>
                    <a:pt x="32" y="26"/>
                    <a:pt x="30" y="22"/>
                  </a:cubicBezTo>
                  <a:cubicBezTo>
                    <a:pt x="28" y="19"/>
                    <a:pt x="24" y="18"/>
                    <a:pt x="22" y="19"/>
                  </a:cubicBezTo>
                  <a:cubicBezTo>
                    <a:pt x="20" y="20"/>
                    <a:pt x="18" y="23"/>
                    <a:pt x="19" y="2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13"/>
                    <a:pt x="12" y="5"/>
                    <a:pt x="7" y="2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7"/>
                  </a:cubicBezTo>
                  <a:cubicBezTo>
                    <a:pt x="4" y="39"/>
                    <a:pt x="12" y="48"/>
                    <a:pt x="15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655051" y="2089150"/>
              <a:ext cx="104775" cy="60325"/>
            </a:xfrm>
            <a:custGeom>
              <a:rect b="b" l="l" r="r" t="t"/>
              <a:pathLst>
                <a:path extrusionOk="0" h="16" w="28">
                  <a:moveTo>
                    <a:pt x="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8670926" y="1882775"/>
              <a:ext cx="134938" cy="190500"/>
            </a:xfrm>
            <a:custGeom>
              <a:rect b="b" l="l" r="r" t="t"/>
              <a:pathLst>
                <a:path extrusionOk="0" h="51" w="36">
                  <a:moveTo>
                    <a:pt x="35" y="1"/>
                  </a:moveTo>
                  <a:cubicBezTo>
                    <a:pt x="34" y="1"/>
                    <a:pt x="32" y="0"/>
                    <a:pt x="29" y="2"/>
                  </a:cubicBezTo>
                  <a:cubicBezTo>
                    <a:pt x="24" y="5"/>
                    <a:pt x="22" y="13"/>
                    <a:pt x="22" y="2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3"/>
                    <a:pt x="16" y="20"/>
                    <a:pt x="14" y="19"/>
                  </a:cubicBezTo>
                  <a:cubicBezTo>
                    <a:pt x="12" y="18"/>
                    <a:pt x="8" y="19"/>
                    <a:pt x="6" y="22"/>
                  </a:cubicBezTo>
                  <a:cubicBezTo>
                    <a:pt x="4" y="26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8"/>
                    <a:pt x="33" y="39"/>
                    <a:pt x="35" y="36"/>
                  </a:cubicBezTo>
                  <a:cubicBezTo>
                    <a:pt x="36" y="36"/>
                    <a:pt x="36" y="36"/>
                    <a:pt x="36" y="3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8599488" y="1863725"/>
              <a:ext cx="52388" cy="82550"/>
            </a:xfrm>
            <a:custGeom>
              <a:rect b="b" l="l" r="r" t="t"/>
              <a:pathLst>
                <a:path extrusionOk="0" h="52" w="33">
                  <a:moveTo>
                    <a:pt x="33" y="0"/>
                  </a:moveTo>
                  <a:lnTo>
                    <a:pt x="0" y="0"/>
                  </a:lnTo>
                  <a:lnTo>
                    <a:pt x="16" y="5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8523288" y="1795463"/>
              <a:ext cx="53975" cy="52388"/>
            </a:xfrm>
            <a:custGeom>
              <a:rect b="b" l="l" r="r" t="t"/>
              <a:pathLst>
                <a:path extrusionOk="0" h="33" w="34">
                  <a:moveTo>
                    <a:pt x="34" y="33"/>
                  </a:moveTo>
                  <a:lnTo>
                    <a:pt x="26" y="0"/>
                  </a:lnTo>
                  <a:lnTo>
                    <a:pt x="0" y="33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8580438" y="1787525"/>
              <a:ext cx="90488" cy="60325"/>
            </a:xfrm>
            <a:custGeom>
              <a:rect b="b" l="l" r="r" t="t"/>
              <a:pathLst>
                <a:path extrusionOk="0" h="38" w="57">
                  <a:moveTo>
                    <a:pt x="0" y="0"/>
                  </a:moveTo>
                  <a:lnTo>
                    <a:pt x="7" y="38"/>
                  </a:lnTo>
                  <a:lnTo>
                    <a:pt x="47" y="38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8632826" y="1863725"/>
              <a:ext cx="93663" cy="104775"/>
            </a:xfrm>
            <a:custGeom>
              <a:rect b="b" l="l" r="r" t="t"/>
              <a:pathLst>
                <a:path extrusionOk="0" h="66" w="59">
                  <a:moveTo>
                    <a:pt x="21" y="0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5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8674101" y="1795463"/>
              <a:ext cx="52388" cy="52388"/>
            </a:xfrm>
            <a:custGeom>
              <a:rect b="b" l="l" r="r" t="t"/>
              <a:pathLst>
                <a:path extrusionOk="0" h="33" w="33">
                  <a:moveTo>
                    <a:pt x="0" y="33"/>
                  </a:moveTo>
                  <a:lnTo>
                    <a:pt x="33" y="33"/>
                  </a:lnTo>
                  <a:lnTo>
                    <a:pt x="7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8523288" y="1863725"/>
              <a:ext cx="95250" cy="107950"/>
            </a:xfrm>
            <a:custGeom>
              <a:rect b="b" l="l" r="r" t="t"/>
              <a:pathLst>
                <a:path extrusionOk="0" h="68" w="60">
                  <a:moveTo>
                    <a:pt x="60" y="66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60" y="68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15"/>
          <p:cNvGrpSpPr/>
          <p:nvPr/>
        </p:nvGrpSpPr>
        <p:grpSpPr>
          <a:xfrm>
            <a:off x="750545" y="3571734"/>
            <a:ext cx="1172322" cy="910979"/>
            <a:chOff x="826405" y="1884724"/>
            <a:chExt cx="1483306" cy="1152637"/>
          </a:xfrm>
        </p:grpSpPr>
        <p:sp>
          <p:nvSpPr>
            <p:cNvPr id="575" name="Google Shape;575;p15"/>
            <p:cNvSpPr/>
            <p:nvPr/>
          </p:nvSpPr>
          <p:spPr>
            <a:xfrm rot="-2700000">
              <a:off x="920816" y="2233116"/>
              <a:ext cx="455856" cy="455857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0075" lIns="80175" spcFirstLastPara="1" rIns="80175" wrap="square" tIns="40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 rot="-2700000">
              <a:off x="1759444" y="2233117"/>
              <a:ext cx="455856" cy="455857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 rot="2700000">
              <a:off x="1160540" y="2053524"/>
              <a:ext cx="815037" cy="815038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15"/>
          <p:cNvSpPr txBox="1"/>
          <p:nvPr/>
        </p:nvSpPr>
        <p:spPr>
          <a:xfrm>
            <a:off x="2283146" y="4182837"/>
            <a:ext cx="6812723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Висновок Держсанепідемекспертизи</a:t>
            </a:r>
            <a:endParaRPr b="0" i="0" sz="1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Меморандуми про співпрацю з Держаними та місцевими органами влади, університетами, науковими установами, дивелоперскими та будівельними компаніями.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Листи зацікавленості від українських та іноземних компаній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5"/>
          <p:cNvSpPr txBox="1"/>
          <p:nvPr/>
        </p:nvSpPr>
        <p:spPr>
          <a:xfrm>
            <a:off x="2300795" y="3740439"/>
            <a:ext cx="65384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Висновки, меморандуми та листи зацікавленості</a:t>
            </a:r>
            <a:endParaRPr b="1" i="0" sz="1800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5"/>
          <p:cNvSpPr/>
          <p:nvPr/>
        </p:nvSpPr>
        <p:spPr>
          <a:xfrm>
            <a:off x="6316809" y="443269"/>
            <a:ext cx="3788021" cy="300152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1" name="Google Shape;581;p15"/>
          <p:cNvGrpSpPr/>
          <p:nvPr/>
        </p:nvGrpSpPr>
        <p:grpSpPr>
          <a:xfrm>
            <a:off x="1205487" y="2842673"/>
            <a:ext cx="282676" cy="277694"/>
            <a:chOff x="9161463" y="4692650"/>
            <a:chExt cx="360363" cy="354013"/>
          </a:xfrm>
        </p:grpSpPr>
        <p:sp>
          <p:nvSpPr>
            <p:cNvPr id="582" name="Google Shape;582;p15"/>
            <p:cNvSpPr/>
            <p:nvPr/>
          </p:nvSpPr>
          <p:spPr>
            <a:xfrm>
              <a:off x="9161463" y="4692650"/>
              <a:ext cx="255588" cy="330200"/>
            </a:xfrm>
            <a:custGeom>
              <a:rect b="b" l="l" r="r" t="t"/>
              <a:pathLst>
                <a:path extrusionOk="0" h="88" w="68">
                  <a:moveTo>
                    <a:pt x="48" y="76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9" y="76"/>
                    <a:pt x="49" y="76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1" y="88"/>
                    <a:pt x="2" y="88"/>
                  </a:cubicBezTo>
                  <a:cubicBezTo>
                    <a:pt x="45" y="88"/>
                    <a:pt x="45" y="88"/>
                    <a:pt x="45" y="88"/>
                  </a:cubicBezTo>
                  <a:lnTo>
                    <a:pt x="48" y="76"/>
                  </a:lnTo>
                  <a:close/>
                  <a:moveTo>
                    <a:pt x="46" y="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46" y="22"/>
                    <a:pt x="46" y="22"/>
                    <a:pt x="46" y="22"/>
                  </a:cubicBezTo>
                  <a:lnTo>
                    <a:pt x="46" y="2"/>
                  </a:lnTo>
                  <a:close/>
                  <a:moveTo>
                    <a:pt x="14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4" y="25"/>
                    <a:pt x="34" y="26"/>
                  </a:cubicBezTo>
                  <a:cubicBezTo>
                    <a:pt x="34" y="27"/>
                    <a:pt x="33" y="28"/>
                    <a:pt x="32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lose/>
                  <a:moveTo>
                    <a:pt x="14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7"/>
                    <a:pt x="48" y="38"/>
                  </a:cubicBezTo>
                  <a:cubicBezTo>
                    <a:pt x="48" y="39"/>
                    <a:pt x="47" y="40"/>
                    <a:pt x="46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2" y="39"/>
                    <a:pt x="12" y="38"/>
                  </a:cubicBezTo>
                  <a:cubicBezTo>
                    <a:pt x="12" y="37"/>
                    <a:pt x="13" y="36"/>
                    <a:pt x="14" y="36"/>
                  </a:cubicBezTo>
                  <a:close/>
                  <a:moveTo>
                    <a:pt x="3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6" y="61"/>
                    <a:pt x="36" y="62"/>
                  </a:cubicBezTo>
                  <a:cubicBezTo>
                    <a:pt x="36" y="63"/>
                    <a:pt x="35" y="64"/>
                    <a:pt x="34" y="64"/>
                  </a:cubicBezTo>
                  <a:close/>
                  <a:moveTo>
                    <a:pt x="38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8"/>
                    <a:pt x="40" y="49"/>
                    <a:pt x="40" y="50"/>
                  </a:cubicBezTo>
                  <a:cubicBezTo>
                    <a:pt x="40" y="51"/>
                    <a:pt x="39" y="52"/>
                    <a:pt x="38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9364663" y="4903788"/>
              <a:ext cx="119063" cy="119063"/>
            </a:xfrm>
            <a:custGeom>
              <a:rect b="b" l="l" r="r" t="t"/>
              <a:pathLst>
                <a:path extrusionOk="0" h="75" w="75">
                  <a:moveTo>
                    <a:pt x="45" y="0"/>
                  </a:moveTo>
                  <a:lnTo>
                    <a:pt x="0" y="45"/>
                  </a:lnTo>
                  <a:lnTo>
                    <a:pt x="30" y="75"/>
                  </a:lnTo>
                  <a:lnTo>
                    <a:pt x="75" y="3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9340850" y="4989513"/>
              <a:ext cx="57150" cy="57150"/>
            </a:xfrm>
            <a:custGeom>
              <a:rect b="b" l="l" r="r" t="t"/>
              <a:pathLst>
                <a:path extrusionOk="0" h="15" w="15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9447213" y="4865688"/>
              <a:ext cx="74613" cy="74613"/>
            </a:xfrm>
            <a:custGeom>
              <a:rect b="b" l="l" r="r" t="t"/>
              <a:pathLst>
                <a:path extrusionOk="0" h="20" w="20">
                  <a:moveTo>
                    <a:pt x="19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1"/>
                    <a:pt x="19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p15"/>
          <p:cNvGrpSpPr/>
          <p:nvPr/>
        </p:nvGrpSpPr>
        <p:grpSpPr>
          <a:xfrm>
            <a:off x="1225638" y="3911023"/>
            <a:ext cx="224570" cy="269484"/>
            <a:chOff x="3421063" y="2524125"/>
            <a:chExt cx="301625" cy="361950"/>
          </a:xfrm>
        </p:grpSpPr>
        <p:sp>
          <p:nvSpPr>
            <p:cNvPr id="587" name="Google Shape;587;p15"/>
            <p:cNvSpPr/>
            <p:nvPr/>
          </p:nvSpPr>
          <p:spPr>
            <a:xfrm>
              <a:off x="3421063" y="2584450"/>
              <a:ext cx="301625" cy="301625"/>
            </a:xfrm>
            <a:custGeom>
              <a:rect b="b" l="l" r="r" t="t"/>
              <a:pathLst>
                <a:path extrusionOk="0" h="80" w="80">
                  <a:moveTo>
                    <a:pt x="70" y="13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10"/>
                    <a:pt x="75" y="10"/>
                    <a:pt x="76" y="10"/>
                  </a:cubicBezTo>
                  <a:cubicBezTo>
                    <a:pt x="77" y="10"/>
                    <a:pt x="77" y="10"/>
                    <a:pt x="77" y="9"/>
                  </a:cubicBezTo>
                  <a:cubicBezTo>
                    <a:pt x="78" y="9"/>
                    <a:pt x="78" y="7"/>
                    <a:pt x="77" y="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2"/>
                    <a:pt x="71" y="2"/>
                    <a:pt x="71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0" y="4"/>
                    <a:pt x="5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30"/>
                    <a:pt x="76" y="20"/>
                    <a:pt x="70" y="13"/>
                  </a:cubicBezTo>
                  <a:close/>
                  <a:moveTo>
                    <a:pt x="41" y="41"/>
                  </a:moveTo>
                  <a:cubicBezTo>
                    <a:pt x="41" y="42"/>
                    <a:pt x="41" y="42"/>
                    <a:pt x="40" y="42"/>
                  </a:cubicBezTo>
                  <a:cubicBezTo>
                    <a:pt x="39" y="42"/>
                    <a:pt x="39" y="42"/>
                    <a:pt x="39" y="41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1"/>
                    <a:pt x="21" y="21"/>
                  </a:cubicBezTo>
                  <a:cubicBezTo>
                    <a:pt x="21" y="20"/>
                    <a:pt x="23" y="20"/>
                    <a:pt x="23" y="2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2" y="41"/>
                    <a:pt x="41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3519488" y="2524125"/>
              <a:ext cx="104775" cy="52388"/>
            </a:xfrm>
            <a:custGeom>
              <a:rect b="b" l="l" r="r" t="t"/>
              <a:pathLst>
                <a:path extrusionOk="0" h="14" w="28">
                  <a:moveTo>
                    <a:pt x="2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20" y="13"/>
                    <a:pt x="20" y="1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15"/>
          <p:cNvGrpSpPr/>
          <p:nvPr/>
        </p:nvGrpSpPr>
        <p:grpSpPr>
          <a:xfrm>
            <a:off x="0" y="5818486"/>
            <a:ext cx="10691813" cy="1674225"/>
            <a:chOff x="0" y="4948862"/>
            <a:chExt cx="12192000" cy="1909138"/>
          </a:xfrm>
        </p:grpSpPr>
        <p:sp>
          <p:nvSpPr>
            <p:cNvPr id="590" name="Google Shape;590;p15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172" y="308297"/>
            <a:ext cx="23145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16"/>
          <p:cNvSpPr txBox="1"/>
          <p:nvPr>
            <p:ph idx="1" type="subTitle"/>
          </p:nvPr>
        </p:nvSpPr>
        <p:spPr>
          <a:xfrm>
            <a:off x="3741629" y="4713000"/>
            <a:ext cx="5521061" cy="1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344C"/>
              </a:buClr>
              <a:buSzPct val="100000"/>
              <a:buNone/>
            </a:pPr>
            <a:r>
              <a:rPr b="1" lang="uk-UA" sz="2300"/>
              <a:t>Україна, м. Київ, вул. Хрещатик 34, оф.715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C344C"/>
              </a:buClr>
              <a:buSzPct val="100000"/>
              <a:buNone/>
            </a:pPr>
            <a:r>
              <a:rPr b="1" lang="uk-UA" sz="2300"/>
              <a:t>Тел.:</a:t>
            </a:r>
            <a:r>
              <a:rPr lang="uk-UA" sz="2300"/>
              <a:t> +38 095 715 00 05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C344C"/>
              </a:buClr>
              <a:buSzPct val="100000"/>
              <a:buNone/>
            </a:pPr>
            <a:r>
              <a:rPr b="1" lang="uk-UA" sz="2300"/>
              <a:t>E-mail: </a:t>
            </a:r>
            <a:r>
              <a:rPr lang="uk-UA" sz="2300"/>
              <a:t>yuriy.androsyuk@west-east.com.ua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rgbClr val="0C344C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598" name="Google Shape;598;p16"/>
          <p:cNvSpPr/>
          <p:nvPr/>
        </p:nvSpPr>
        <p:spPr>
          <a:xfrm>
            <a:off x="763493" y="1294455"/>
            <a:ext cx="2697221" cy="31501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6"/>
          <p:cNvSpPr/>
          <p:nvPr/>
        </p:nvSpPr>
        <p:spPr>
          <a:xfrm>
            <a:off x="3741629" y="3175424"/>
            <a:ext cx="4061251" cy="1520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uk-UA" sz="2000" u="none" cap="none" strike="noStrike">
                <a:solidFill>
                  <a:srgbClr val="0C344C"/>
                </a:solidFill>
                <a:latin typeface="Calibri"/>
                <a:ea typeface="Calibri"/>
                <a:cs typeface="Calibri"/>
                <a:sym typeface="Calibri"/>
              </a:rPr>
              <a:t>Юрій Андросюк</a:t>
            </a:r>
            <a:endParaRPr b="1" i="0" sz="2000" u="none" cap="none" strike="noStrike">
              <a:solidFill>
                <a:srgbClr val="0C34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uk-UA" sz="2000" u="none" cap="none" strike="noStrike">
                <a:solidFill>
                  <a:srgbClr val="0C344C"/>
                </a:solidFill>
                <a:latin typeface="Calibri"/>
                <a:ea typeface="Calibri"/>
                <a:cs typeface="Calibri"/>
                <a:sym typeface="Calibri"/>
              </a:rPr>
              <a:t>Керівник проекту «ЕКОНАНОБУД»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uk-UA" sz="2000" u="none" cap="none" strike="noStrike">
                <a:solidFill>
                  <a:srgbClr val="0C344C"/>
                </a:solidFill>
                <a:latin typeface="Calibri"/>
                <a:ea typeface="Calibri"/>
                <a:cs typeface="Calibri"/>
                <a:sym typeface="Calibri"/>
              </a:rPr>
              <a:t>Голова ради директорів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uk-UA" sz="2000" u="none" cap="none" strike="noStrike">
                <a:solidFill>
                  <a:srgbClr val="0C344C"/>
                </a:solidFill>
                <a:latin typeface="Calibri"/>
                <a:ea typeface="Calibri"/>
                <a:cs typeface="Calibri"/>
                <a:sym typeface="Calibri"/>
              </a:rPr>
              <a:t>групи компаній WEST-EAST</a:t>
            </a:r>
            <a:endParaRPr/>
          </a:p>
        </p:txBody>
      </p:sp>
      <p:sp>
        <p:nvSpPr>
          <p:cNvPr id="600" name="Google Shape;600;p16"/>
          <p:cNvSpPr/>
          <p:nvPr/>
        </p:nvSpPr>
        <p:spPr>
          <a:xfrm>
            <a:off x="3556326" y="1845532"/>
            <a:ext cx="5343525" cy="758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uk-UA" sz="28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Запрошую до співпраці!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"/>
          <p:cNvGrpSpPr/>
          <p:nvPr/>
        </p:nvGrpSpPr>
        <p:grpSpPr>
          <a:xfrm>
            <a:off x="0" y="5885450"/>
            <a:ext cx="10691813" cy="1674225"/>
            <a:chOff x="0" y="4948862"/>
            <a:chExt cx="12192000" cy="1909138"/>
          </a:xfrm>
        </p:grpSpPr>
        <p:sp>
          <p:nvSpPr>
            <p:cNvPr id="128" name="Google Shape;128;p2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 txBox="1"/>
          <p:nvPr/>
        </p:nvSpPr>
        <p:spPr>
          <a:xfrm>
            <a:off x="489119" y="499684"/>
            <a:ext cx="6951210" cy="540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Задачі, які вирішує проект:</a:t>
            </a:r>
            <a:endParaRPr b="1" i="0" sz="3200" u="none" cap="none" strike="noStrike">
              <a:solidFill>
                <a:srgbClr val="0025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489119" y="1729008"/>
            <a:ext cx="8305918" cy="40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1. Екологічні:</a:t>
            </a:r>
            <a:endParaRPr b="1" i="0" sz="24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489119" y="3633120"/>
            <a:ext cx="3402657" cy="40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2. Соціально економічні:</a:t>
            </a:r>
            <a:endParaRPr b="1" i="0" sz="24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371209" y="5858361"/>
            <a:ext cx="9765250" cy="390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3. Сприяє розвитку інфраструктури у національних масштабах</a:t>
            </a:r>
            <a:endParaRPr b="1" i="0" sz="24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2"/>
          <p:cNvGrpSpPr/>
          <p:nvPr/>
        </p:nvGrpSpPr>
        <p:grpSpPr>
          <a:xfrm>
            <a:off x="371209" y="-2724"/>
            <a:ext cx="1240778" cy="482568"/>
            <a:chOff x="5401469" y="1588"/>
            <a:chExt cx="1389063" cy="540239"/>
          </a:xfrm>
        </p:grpSpPr>
        <p:sp>
          <p:nvSpPr>
            <p:cNvPr id="135" name="Google Shape;135;p2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2"/>
          <p:cNvSpPr/>
          <p:nvPr/>
        </p:nvSpPr>
        <p:spPr>
          <a:xfrm>
            <a:off x="2333887" y="1796513"/>
            <a:ext cx="80813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98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Сприяє утилізації промислових відходів – сірки, шлаків, золи та інших при виробництві будівельних матеріалів та дорожнього покриття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2333888" y="2442844"/>
            <a:ext cx="8081351" cy="981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98450" marR="5080" rtl="0" algn="just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Заміна старих «брудних» технологій виробництва будівельних матеріалів та доріг на технології, що відповідають новим Європейським «зеленим» стандартам – </a:t>
            </a:r>
            <a:r>
              <a:rPr b="1" i="0" lang="uk-UA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Euro Green Deal</a:t>
            </a: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3891776" y="3686472"/>
            <a:ext cx="39554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98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Створення нових робочих місць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3891775" y="4048016"/>
            <a:ext cx="5701675" cy="367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98450" marR="5080" rtl="0" algn="just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Створення сучасних виробничих потужностей</a:t>
            </a:r>
            <a:endParaRPr b="1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3891776" y="4412569"/>
            <a:ext cx="5393908" cy="663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98450" marR="5080" rtl="0" algn="just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Заощадження коштів державного та місцевих бюджетів</a:t>
            </a:r>
            <a:endParaRPr b="1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3899213" y="4992146"/>
            <a:ext cx="5393908" cy="663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98450" marR="5080" rtl="0" algn="just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Збільшення надходжень до бюджетів усіх рівнів</a:t>
            </a:r>
            <a:endParaRPr b="1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"/>
          <p:cNvGrpSpPr/>
          <p:nvPr/>
        </p:nvGrpSpPr>
        <p:grpSpPr>
          <a:xfrm>
            <a:off x="0" y="5929888"/>
            <a:ext cx="10691813" cy="1674225"/>
            <a:chOff x="0" y="4948862"/>
            <a:chExt cx="12192000" cy="1909138"/>
          </a:xfrm>
        </p:grpSpPr>
        <p:sp>
          <p:nvSpPr>
            <p:cNvPr id="149" name="Google Shape;149;p3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3"/>
          <p:cNvSpPr txBox="1"/>
          <p:nvPr/>
        </p:nvSpPr>
        <p:spPr>
          <a:xfrm>
            <a:off x="790191" y="527459"/>
            <a:ext cx="6951210" cy="540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Проблеми</a:t>
            </a:r>
            <a:endParaRPr/>
          </a:p>
        </p:txBody>
      </p:sp>
      <p:grpSp>
        <p:nvGrpSpPr>
          <p:cNvPr id="152" name="Google Shape;152;p3"/>
          <p:cNvGrpSpPr/>
          <p:nvPr/>
        </p:nvGrpSpPr>
        <p:grpSpPr>
          <a:xfrm>
            <a:off x="371209" y="-2724"/>
            <a:ext cx="1240778" cy="482568"/>
            <a:chOff x="5401469" y="1588"/>
            <a:chExt cx="1389063" cy="540239"/>
          </a:xfrm>
        </p:grpSpPr>
        <p:sp>
          <p:nvSpPr>
            <p:cNvPr id="153" name="Google Shape;153;p3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2108617" y="1686124"/>
            <a:ext cx="5345907" cy="605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Понад 80% доріг потребують ремонту із-за низького рівня якості матеріалів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3"/>
          <p:cNvGrpSpPr/>
          <p:nvPr/>
        </p:nvGrpSpPr>
        <p:grpSpPr>
          <a:xfrm>
            <a:off x="856227" y="1575016"/>
            <a:ext cx="1176808" cy="1008034"/>
            <a:chOff x="2806288" y="2898473"/>
            <a:chExt cx="923849" cy="791354"/>
          </a:xfrm>
        </p:grpSpPr>
        <p:sp>
          <p:nvSpPr>
            <p:cNvPr id="157" name="Google Shape;157;p3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3"/>
          <p:cNvSpPr txBox="1"/>
          <p:nvPr/>
        </p:nvSpPr>
        <p:spPr>
          <a:xfrm>
            <a:off x="2132219" y="2900747"/>
            <a:ext cx="4249626" cy="592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Бітумні асфальти високотоксичні. Ціна бітуму постійно зростає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2132219" y="4750867"/>
            <a:ext cx="4249626" cy="901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Постійне накопичення не утилізованих сіркомістних та інших промислових відходів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991" y="334990"/>
            <a:ext cx="2031541" cy="1282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3"/>
          <p:cNvGrpSpPr/>
          <p:nvPr/>
        </p:nvGrpSpPr>
        <p:grpSpPr>
          <a:xfrm>
            <a:off x="871199" y="2598887"/>
            <a:ext cx="1176808" cy="1008034"/>
            <a:chOff x="2806288" y="2898473"/>
            <a:chExt cx="923849" cy="791354"/>
          </a:xfrm>
        </p:grpSpPr>
        <p:sp>
          <p:nvSpPr>
            <p:cNvPr id="163" name="Google Shape;163;p3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919633" y="3716207"/>
            <a:ext cx="1176808" cy="1008034"/>
            <a:chOff x="2806288" y="2898473"/>
            <a:chExt cx="923849" cy="791354"/>
          </a:xfrm>
        </p:grpSpPr>
        <p:sp>
          <p:nvSpPr>
            <p:cNvPr id="166" name="Google Shape;166;p3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955410" y="4751026"/>
            <a:ext cx="1176808" cy="1008034"/>
            <a:chOff x="2806288" y="2898473"/>
            <a:chExt cx="923849" cy="791354"/>
          </a:xfrm>
        </p:grpSpPr>
        <p:sp>
          <p:nvSpPr>
            <p:cNvPr id="169" name="Google Shape;169;p3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1184340" y="1889892"/>
            <a:ext cx="316863" cy="293979"/>
            <a:chOff x="9879013" y="2500313"/>
            <a:chExt cx="285750" cy="265113"/>
          </a:xfrm>
        </p:grpSpPr>
        <p:sp>
          <p:nvSpPr>
            <p:cNvPr id="172" name="Google Shape;172;p3"/>
            <p:cNvSpPr/>
            <p:nvPr/>
          </p:nvSpPr>
          <p:spPr>
            <a:xfrm>
              <a:off x="10031413" y="2500313"/>
              <a:ext cx="133350" cy="265113"/>
            </a:xfrm>
            <a:custGeom>
              <a:rect b="b" l="l" r="r" t="t"/>
              <a:pathLst>
                <a:path extrusionOk="0" h="832" w="420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9879013" y="2500313"/>
              <a:ext cx="133350" cy="265113"/>
            </a:xfrm>
            <a:custGeom>
              <a:rect b="b" l="l" r="r" t="t"/>
              <a:pathLst>
                <a:path extrusionOk="0" h="832" w="421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9902825" y="2659063"/>
              <a:ext cx="46038" cy="46038"/>
            </a:xfrm>
            <a:custGeom>
              <a:rect b="b" l="l" r="r" t="t"/>
              <a:pathLst>
                <a:path extrusionOk="0" h="143" w="144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059988" y="2659063"/>
              <a:ext cx="44450" cy="46038"/>
            </a:xfrm>
            <a:custGeom>
              <a:rect b="b" l="l" r="r" t="t"/>
              <a:pathLst>
                <a:path extrusionOk="0" h="143" w="144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3"/>
          <p:cNvSpPr/>
          <p:nvPr/>
        </p:nvSpPr>
        <p:spPr>
          <a:xfrm>
            <a:off x="6183964" y="5112892"/>
            <a:ext cx="2118529" cy="14161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8435735" y="699471"/>
            <a:ext cx="1905401" cy="141750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6749577" y="2332403"/>
            <a:ext cx="2085375" cy="132482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2132219" y="3796618"/>
            <a:ext cx="46173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Виготовлення 1 тони цементу приносить до 0,5 тони шкідливих викидів та СО2</a:t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228205" y="3969979"/>
            <a:ext cx="369030" cy="504247"/>
          </a:xfrm>
          <a:custGeom>
            <a:rect b="b" l="l" r="r" t="t"/>
            <a:pathLst>
              <a:path extrusionOk="0" h="896" w="658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3"/>
          <p:cNvGrpSpPr/>
          <p:nvPr/>
        </p:nvGrpSpPr>
        <p:grpSpPr>
          <a:xfrm>
            <a:off x="1199743" y="2883817"/>
            <a:ext cx="340342" cy="340342"/>
            <a:chOff x="11045825" y="835025"/>
            <a:chExt cx="258763" cy="258763"/>
          </a:xfrm>
        </p:grpSpPr>
        <p:sp>
          <p:nvSpPr>
            <p:cNvPr id="182" name="Google Shape;182;p3"/>
            <p:cNvSpPr/>
            <p:nvPr/>
          </p:nvSpPr>
          <p:spPr>
            <a:xfrm>
              <a:off x="11156950" y="1065213"/>
              <a:ext cx="38100" cy="9525"/>
            </a:xfrm>
            <a:custGeom>
              <a:rect b="b" l="l" r="r" t="t"/>
              <a:pathLst>
                <a:path extrusionOk="0" h="29" w="120">
                  <a:moveTo>
                    <a:pt x="105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1"/>
                  </a:lnTo>
                  <a:lnTo>
                    <a:pt x="120" y="15"/>
                  </a:lnTo>
                  <a:lnTo>
                    <a:pt x="118" y="9"/>
                  </a:lnTo>
                  <a:lnTo>
                    <a:pt x="116" y="4"/>
                  </a:lnTo>
                  <a:lnTo>
                    <a:pt x="111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1166475" y="1084263"/>
              <a:ext cx="19050" cy="9525"/>
            </a:xfrm>
            <a:custGeom>
              <a:rect b="b" l="l" r="r" t="t"/>
              <a:pathLst>
                <a:path extrusionOk="0" h="30" w="61">
                  <a:moveTo>
                    <a:pt x="45" y="0"/>
                  </a:move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5" y="25"/>
                  </a:lnTo>
                  <a:lnTo>
                    <a:pt x="10" y="29"/>
                  </a:lnTo>
                  <a:lnTo>
                    <a:pt x="16" y="30"/>
                  </a:lnTo>
                  <a:lnTo>
                    <a:pt x="45" y="30"/>
                  </a:lnTo>
                  <a:lnTo>
                    <a:pt x="51" y="29"/>
                  </a:lnTo>
                  <a:lnTo>
                    <a:pt x="56" y="25"/>
                  </a:lnTo>
                  <a:lnTo>
                    <a:pt x="60" y="21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6" y="5"/>
                  </a:lnTo>
                  <a:lnTo>
                    <a:pt x="51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1095038" y="877888"/>
              <a:ext cx="161925" cy="177800"/>
            </a:xfrm>
            <a:custGeom>
              <a:rect b="b" l="l" r="r" t="t"/>
              <a:pathLst>
                <a:path extrusionOk="0" h="556" w="511">
                  <a:moveTo>
                    <a:pt x="256" y="0"/>
                  </a:moveTo>
                  <a:lnTo>
                    <a:pt x="242" y="1"/>
                  </a:lnTo>
                  <a:lnTo>
                    <a:pt x="230" y="1"/>
                  </a:lnTo>
                  <a:lnTo>
                    <a:pt x="217" y="3"/>
                  </a:lnTo>
                  <a:lnTo>
                    <a:pt x="204" y="6"/>
                  </a:lnTo>
                  <a:lnTo>
                    <a:pt x="192" y="8"/>
                  </a:lnTo>
                  <a:lnTo>
                    <a:pt x="180" y="12"/>
                  </a:lnTo>
                  <a:lnTo>
                    <a:pt x="168" y="15"/>
                  </a:lnTo>
                  <a:lnTo>
                    <a:pt x="157" y="20"/>
                  </a:lnTo>
                  <a:lnTo>
                    <a:pt x="134" y="31"/>
                  </a:lnTo>
                  <a:lnTo>
                    <a:pt x="113" y="44"/>
                  </a:lnTo>
                  <a:lnTo>
                    <a:pt x="93" y="58"/>
                  </a:lnTo>
                  <a:lnTo>
                    <a:pt x="75" y="75"/>
                  </a:lnTo>
                  <a:lnTo>
                    <a:pt x="59" y="94"/>
                  </a:lnTo>
                  <a:lnTo>
                    <a:pt x="43" y="113"/>
                  </a:lnTo>
                  <a:lnTo>
                    <a:pt x="31" y="134"/>
                  </a:lnTo>
                  <a:lnTo>
                    <a:pt x="20" y="156"/>
                  </a:lnTo>
                  <a:lnTo>
                    <a:pt x="15" y="168"/>
                  </a:lnTo>
                  <a:lnTo>
                    <a:pt x="11" y="179"/>
                  </a:lnTo>
                  <a:lnTo>
                    <a:pt x="8" y="191"/>
                  </a:lnTo>
                  <a:lnTo>
                    <a:pt x="5" y="205"/>
                  </a:lnTo>
                  <a:lnTo>
                    <a:pt x="3" y="217"/>
                  </a:lnTo>
                  <a:lnTo>
                    <a:pt x="2" y="229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0" y="277"/>
                  </a:lnTo>
                  <a:lnTo>
                    <a:pt x="3" y="298"/>
                  </a:lnTo>
                  <a:lnTo>
                    <a:pt x="8" y="317"/>
                  </a:lnTo>
                  <a:lnTo>
                    <a:pt x="13" y="337"/>
                  </a:lnTo>
                  <a:lnTo>
                    <a:pt x="20" y="355"/>
                  </a:lnTo>
                  <a:lnTo>
                    <a:pt x="28" y="373"/>
                  </a:lnTo>
                  <a:lnTo>
                    <a:pt x="39" y="392"/>
                  </a:lnTo>
                  <a:lnTo>
                    <a:pt x="50" y="407"/>
                  </a:lnTo>
                  <a:lnTo>
                    <a:pt x="63" y="423"/>
                  </a:lnTo>
                  <a:lnTo>
                    <a:pt x="76" y="438"/>
                  </a:lnTo>
                  <a:lnTo>
                    <a:pt x="91" y="451"/>
                  </a:lnTo>
                  <a:lnTo>
                    <a:pt x="107" y="464"/>
                  </a:lnTo>
                  <a:lnTo>
                    <a:pt x="124" y="475"/>
                  </a:lnTo>
                  <a:lnTo>
                    <a:pt x="142" y="484"/>
                  </a:lnTo>
                  <a:lnTo>
                    <a:pt x="160" y="493"/>
                  </a:lnTo>
                  <a:lnTo>
                    <a:pt x="180" y="500"/>
                  </a:lnTo>
                  <a:lnTo>
                    <a:pt x="180" y="542"/>
                  </a:lnTo>
                  <a:lnTo>
                    <a:pt x="181" y="547"/>
                  </a:lnTo>
                  <a:lnTo>
                    <a:pt x="185" y="552"/>
                  </a:lnTo>
                  <a:lnTo>
                    <a:pt x="190" y="555"/>
                  </a:lnTo>
                  <a:lnTo>
                    <a:pt x="196" y="556"/>
                  </a:lnTo>
                  <a:lnTo>
                    <a:pt x="316" y="556"/>
                  </a:lnTo>
                  <a:lnTo>
                    <a:pt x="322" y="555"/>
                  </a:lnTo>
                  <a:lnTo>
                    <a:pt x="327" y="552"/>
                  </a:lnTo>
                  <a:lnTo>
                    <a:pt x="330" y="547"/>
                  </a:lnTo>
                  <a:lnTo>
                    <a:pt x="331" y="542"/>
                  </a:lnTo>
                  <a:lnTo>
                    <a:pt x="331" y="500"/>
                  </a:lnTo>
                  <a:lnTo>
                    <a:pt x="351" y="493"/>
                  </a:lnTo>
                  <a:lnTo>
                    <a:pt x="369" y="484"/>
                  </a:lnTo>
                  <a:lnTo>
                    <a:pt x="388" y="475"/>
                  </a:lnTo>
                  <a:lnTo>
                    <a:pt x="405" y="464"/>
                  </a:lnTo>
                  <a:lnTo>
                    <a:pt x="421" y="451"/>
                  </a:lnTo>
                  <a:lnTo>
                    <a:pt x="435" y="438"/>
                  </a:lnTo>
                  <a:lnTo>
                    <a:pt x="449" y="423"/>
                  </a:lnTo>
                  <a:lnTo>
                    <a:pt x="461" y="407"/>
                  </a:lnTo>
                  <a:lnTo>
                    <a:pt x="473" y="392"/>
                  </a:lnTo>
                  <a:lnTo>
                    <a:pt x="483" y="373"/>
                  </a:lnTo>
                  <a:lnTo>
                    <a:pt x="491" y="355"/>
                  </a:lnTo>
                  <a:lnTo>
                    <a:pt x="499" y="337"/>
                  </a:lnTo>
                  <a:lnTo>
                    <a:pt x="504" y="317"/>
                  </a:lnTo>
                  <a:lnTo>
                    <a:pt x="508" y="298"/>
                  </a:lnTo>
                  <a:lnTo>
                    <a:pt x="511" y="277"/>
                  </a:lnTo>
                  <a:lnTo>
                    <a:pt x="511" y="256"/>
                  </a:lnTo>
                  <a:lnTo>
                    <a:pt x="511" y="243"/>
                  </a:lnTo>
                  <a:lnTo>
                    <a:pt x="510" y="229"/>
                  </a:lnTo>
                  <a:lnTo>
                    <a:pt x="508" y="217"/>
                  </a:lnTo>
                  <a:lnTo>
                    <a:pt x="506" y="205"/>
                  </a:lnTo>
                  <a:lnTo>
                    <a:pt x="504" y="191"/>
                  </a:lnTo>
                  <a:lnTo>
                    <a:pt x="500" y="179"/>
                  </a:lnTo>
                  <a:lnTo>
                    <a:pt x="496" y="168"/>
                  </a:lnTo>
                  <a:lnTo>
                    <a:pt x="491" y="156"/>
                  </a:lnTo>
                  <a:lnTo>
                    <a:pt x="480" y="134"/>
                  </a:lnTo>
                  <a:lnTo>
                    <a:pt x="468" y="113"/>
                  </a:lnTo>
                  <a:lnTo>
                    <a:pt x="452" y="94"/>
                  </a:lnTo>
                  <a:lnTo>
                    <a:pt x="436" y="75"/>
                  </a:lnTo>
                  <a:lnTo>
                    <a:pt x="418" y="58"/>
                  </a:lnTo>
                  <a:lnTo>
                    <a:pt x="399" y="44"/>
                  </a:lnTo>
                  <a:lnTo>
                    <a:pt x="378" y="31"/>
                  </a:lnTo>
                  <a:lnTo>
                    <a:pt x="355" y="20"/>
                  </a:lnTo>
                  <a:lnTo>
                    <a:pt x="344" y="15"/>
                  </a:lnTo>
                  <a:lnTo>
                    <a:pt x="331" y="12"/>
                  </a:lnTo>
                  <a:lnTo>
                    <a:pt x="319" y="8"/>
                  </a:lnTo>
                  <a:lnTo>
                    <a:pt x="307" y="6"/>
                  </a:lnTo>
                  <a:lnTo>
                    <a:pt x="295" y="3"/>
                  </a:lnTo>
                  <a:lnTo>
                    <a:pt x="281" y="1"/>
                  </a:lnTo>
                  <a:lnTo>
                    <a:pt x="269" y="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1045825" y="949325"/>
              <a:ext cx="28575" cy="11113"/>
            </a:xfrm>
            <a:custGeom>
              <a:rect b="b" l="l" r="r" t="t"/>
              <a:pathLst>
                <a:path extrusionOk="0" h="31" w="90">
                  <a:moveTo>
                    <a:pt x="7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10" y="30"/>
                  </a:lnTo>
                  <a:lnTo>
                    <a:pt x="16" y="31"/>
                  </a:lnTo>
                  <a:lnTo>
                    <a:pt x="76" y="31"/>
                  </a:lnTo>
                  <a:lnTo>
                    <a:pt x="82" y="30"/>
                  </a:lnTo>
                  <a:lnTo>
                    <a:pt x="87" y="26"/>
                  </a:lnTo>
                  <a:lnTo>
                    <a:pt x="89" y="21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7" y="5"/>
                  </a:lnTo>
                  <a:lnTo>
                    <a:pt x="82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1074400" y="863600"/>
              <a:ext cx="34925" cy="34925"/>
            </a:xfrm>
            <a:custGeom>
              <a:rect b="b" l="l" r="r" t="t"/>
              <a:pathLst>
                <a:path extrusionOk="0" h="107" w="107">
                  <a:moveTo>
                    <a:pt x="91" y="107"/>
                  </a:moveTo>
                  <a:lnTo>
                    <a:pt x="97" y="105"/>
                  </a:lnTo>
                  <a:lnTo>
                    <a:pt x="102" y="102"/>
                  </a:lnTo>
                  <a:lnTo>
                    <a:pt x="105" y="97"/>
                  </a:lnTo>
                  <a:lnTo>
                    <a:pt x="107" y="91"/>
                  </a:lnTo>
                  <a:lnTo>
                    <a:pt x="105" y="86"/>
                  </a:lnTo>
                  <a:lnTo>
                    <a:pt x="102" y="81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1" y="102"/>
                  </a:lnTo>
                  <a:lnTo>
                    <a:pt x="86" y="105"/>
                  </a:lnTo>
                  <a:lnTo>
                    <a:pt x="91" y="10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1171238" y="835025"/>
              <a:ext cx="9525" cy="28575"/>
            </a:xfrm>
            <a:custGeom>
              <a:rect b="b" l="l" r="r" t="t"/>
              <a:pathLst>
                <a:path extrusionOk="0" h="90" w="29">
                  <a:moveTo>
                    <a:pt x="15" y="90"/>
                  </a:moveTo>
                  <a:lnTo>
                    <a:pt x="21" y="89"/>
                  </a:lnTo>
                  <a:lnTo>
                    <a:pt x="26" y="87"/>
                  </a:lnTo>
                  <a:lnTo>
                    <a:pt x="28" y="82"/>
                  </a:lnTo>
                  <a:lnTo>
                    <a:pt x="29" y="76"/>
                  </a:lnTo>
                  <a:lnTo>
                    <a:pt x="29" y="16"/>
                  </a:lnTo>
                  <a:lnTo>
                    <a:pt x="28" y="10"/>
                  </a:lnTo>
                  <a:lnTo>
                    <a:pt x="26" y="5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76"/>
                  </a:lnTo>
                  <a:lnTo>
                    <a:pt x="1" y="82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1242675" y="863600"/>
              <a:ext cx="33338" cy="34925"/>
            </a:xfrm>
            <a:custGeom>
              <a:rect b="b" l="l" r="r" t="t"/>
              <a:pathLst>
                <a:path extrusionOk="0" h="107" w="106">
                  <a:moveTo>
                    <a:pt x="101" y="5"/>
                  </a:moveTo>
                  <a:lnTo>
                    <a:pt x="96" y="2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0" y="5"/>
                  </a:lnTo>
                  <a:lnTo>
                    <a:pt x="5" y="80"/>
                  </a:lnTo>
                  <a:lnTo>
                    <a:pt x="1" y="86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5" y="102"/>
                  </a:lnTo>
                  <a:lnTo>
                    <a:pt x="10" y="105"/>
                  </a:lnTo>
                  <a:lnTo>
                    <a:pt x="16" y="107"/>
                  </a:lnTo>
                  <a:lnTo>
                    <a:pt x="21" y="105"/>
                  </a:lnTo>
                  <a:lnTo>
                    <a:pt x="25" y="102"/>
                  </a:lnTo>
                  <a:lnTo>
                    <a:pt x="101" y="26"/>
                  </a:lnTo>
                  <a:lnTo>
                    <a:pt x="105" y="21"/>
                  </a:lnTo>
                  <a:lnTo>
                    <a:pt x="106" y="16"/>
                  </a:lnTo>
                  <a:lnTo>
                    <a:pt x="105" y="10"/>
                  </a:lnTo>
                  <a:lnTo>
                    <a:pt x="101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1276013" y="949325"/>
              <a:ext cx="28575" cy="11113"/>
            </a:xfrm>
            <a:custGeom>
              <a:rect b="b" l="l" r="r" t="t"/>
              <a:pathLst>
                <a:path extrusionOk="0" h="31" w="90">
                  <a:moveTo>
                    <a:pt x="75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75" y="31"/>
                  </a:lnTo>
                  <a:lnTo>
                    <a:pt x="81" y="30"/>
                  </a:lnTo>
                  <a:lnTo>
                    <a:pt x="86" y="26"/>
                  </a:lnTo>
                  <a:lnTo>
                    <a:pt x="89" y="21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6" y="5"/>
                  </a:lnTo>
                  <a:lnTo>
                    <a:pt x="81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3"/>
          <p:cNvSpPr/>
          <p:nvPr/>
        </p:nvSpPr>
        <p:spPr>
          <a:xfrm>
            <a:off x="987747" y="4787329"/>
            <a:ext cx="892028" cy="9558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ctr" dir="5400000" dist="50800">
              <a:srgbClr val="595959"/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8519160" y="3797455"/>
            <a:ext cx="1821976" cy="13969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4"/>
          <p:cNvGrpSpPr/>
          <p:nvPr/>
        </p:nvGrpSpPr>
        <p:grpSpPr>
          <a:xfrm>
            <a:off x="-45005" y="5893898"/>
            <a:ext cx="10691813" cy="1674225"/>
            <a:chOff x="0" y="4948862"/>
            <a:chExt cx="12192000" cy="1909138"/>
          </a:xfrm>
        </p:grpSpPr>
        <p:sp>
          <p:nvSpPr>
            <p:cNvPr id="197" name="Google Shape;197;p4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4"/>
          <p:cNvSpPr/>
          <p:nvPr/>
        </p:nvSpPr>
        <p:spPr>
          <a:xfrm rot="-2700000">
            <a:off x="5315903" y="1646769"/>
            <a:ext cx="782007" cy="782007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3">
            <a:alphaModFix/>
          </a:blip>
          <a:srcRect b="1045" l="34411" r="1081" t="0"/>
          <a:stretch/>
        </p:blipFill>
        <p:spPr>
          <a:xfrm>
            <a:off x="3414" y="0"/>
            <a:ext cx="6099591" cy="6236991"/>
          </a:xfrm>
          <a:custGeom>
            <a:rect b="b" l="l" r="r" t="t"/>
            <a:pathLst>
              <a:path extrusionOk="0" h="6233318" w="6096000">
                <a:moveTo>
                  <a:pt x="0" y="0"/>
                </a:moveTo>
                <a:lnTo>
                  <a:pt x="4071342" y="0"/>
                </a:lnTo>
                <a:lnTo>
                  <a:pt x="6096000" y="2043514"/>
                </a:lnTo>
                <a:lnTo>
                  <a:pt x="1942974" y="6233318"/>
                </a:lnTo>
                <a:lnTo>
                  <a:pt x="0" y="623331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1" name="Google Shape;201;p4"/>
          <p:cNvSpPr/>
          <p:nvPr/>
        </p:nvSpPr>
        <p:spPr>
          <a:xfrm>
            <a:off x="10025" y="85218"/>
            <a:ext cx="6101646" cy="6239092"/>
          </a:xfrm>
          <a:custGeom>
            <a:rect b="b" l="l" r="r" t="t"/>
            <a:pathLst>
              <a:path extrusionOk="0" h="6733" w="6642">
                <a:moveTo>
                  <a:pt x="4436" y="0"/>
                </a:moveTo>
                <a:lnTo>
                  <a:pt x="6642" y="2207"/>
                </a:lnTo>
                <a:lnTo>
                  <a:pt x="2117" y="6733"/>
                </a:lnTo>
                <a:lnTo>
                  <a:pt x="0" y="6733"/>
                </a:lnTo>
                <a:lnTo>
                  <a:pt x="0" y="0"/>
                </a:lnTo>
                <a:lnTo>
                  <a:pt x="4436" y="0"/>
                </a:lnTo>
                <a:close/>
              </a:path>
            </a:pathLst>
          </a:custGeom>
          <a:gradFill>
            <a:gsLst>
              <a:gs pos="0">
                <a:srgbClr val="0C344C">
                  <a:alpha val="49803"/>
                </a:srgbClr>
              </a:gs>
              <a:gs pos="100000">
                <a:srgbClr val="0C344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4"/>
          <p:cNvGrpSpPr/>
          <p:nvPr/>
        </p:nvGrpSpPr>
        <p:grpSpPr>
          <a:xfrm>
            <a:off x="300306" y="24567"/>
            <a:ext cx="1088104" cy="423190"/>
            <a:chOff x="5401469" y="1588"/>
            <a:chExt cx="1389063" cy="540239"/>
          </a:xfrm>
        </p:grpSpPr>
        <p:sp>
          <p:nvSpPr>
            <p:cNvPr id="203" name="Google Shape;203;p4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4"/>
          <p:cNvSpPr txBox="1"/>
          <p:nvPr/>
        </p:nvSpPr>
        <p:spPr>
          <a:xfrm>
            <a:off x="21551" y="1511753"/>
            <a:ext cx="4721019" cy="1490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333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Мобільні заводи </a:t>
            </a:r>
            <a:endParaRPr/>
          </a:p>
          <a:p>
            <a:pPr indent="0" lvl="0" marL="13334" marR="0" rtl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Nano-Liner® 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/>
          <p:nvPr/>
        </p:nvSpPr>
        <p:spPr>
          <a:xfrm rot="-2700000">
            <a:off x="6780872" y="4731538"/>
            <a:ext cx="397943" cy="397945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/>
          <p:nvPr/>
        </p:nvSpPr>
        <p:spPr>
          <a:xfrm rot="2700000">
            <a:off x="6951546" y="4627843"/>
            <a:ext cx="605331" cy="605332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 rot="-2700000">
            <a:off x="3715915" y="4731537"/>
            <a:ext cx="397944" cy="397945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/>
          <p:nvPr/>
        </p:nvSpPr>
        <p:spPr>
          <a:xfrm rot="2700000">
            <a:off x="3868994" y="4627843"/>
            <a:ext cx="605331" cy="605333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4637720" y="4607362"/>
            <a:ext cx="15464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Нано-бетон</a:t>
            </a:r>
            <a:r>
              <a:rPr b="1" i="0" lang="uk-UA" sz="18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b="1" i="0" sz="18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5836376" y="2781545"/>
            <a:ext cx="20933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Нано-в’яжуче®</a:t>
            </a:r>
            <a:endParaRPr b="1" i="0" sz="1800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 rot="-2700000">
            <a:off x="5147705" y="3211194"/>
            <a:ext cx="397943" cy="397945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304674" y="3107500"/>
            <a:ext cx="605331" cy="605332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7787641" y="4612389"/>
            <a:ext cx="18357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Нано-асфальт®</a:t>
            </a:r>
            <a:endParaRPr b="1" i="0" sz="1800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440380" y="2561052"/>
            <a:ext cx="37971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(потужність 30-200 т/год)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4469315" y="5432763"/>
            <a:ext cx="2053730" cy="13933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7781907" y="5389140"/>
            <a:ext cx="2306519" cy="148684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7781907" y="2893852"/>
            <a:ext cx="2337329" cy="142795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5963768" y="3035895"/>
            <a:ext cx="18757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Сірчане в'яжуче</a:t>
            </a:r>
            <a:endParaRPr b="0" i="0" sz="1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4802177" y="4937951"/>
            <a:ext cx="14004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(Сіркобетон)</a:t>
            </a:r>
            <a:endParaRPr b="0" i="0" sz="1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9259" y="337020"/>
            <a:ext cx="3402021" cy="226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"/>
          <p:cNvSpPr txBox="1"/>
          <p:nvPr/>
        </p:nvSpPr>
        <p:spPr>
          <a:xfrm>
            <a:off x="7781907" y="4908501"/>
            <a:ext cx="23654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(Сіркоасфальтобетон)</a:t>
            </a:r>
            <a:endParaRPr b="0" i="0" sz="1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 txBox="1"/>
          <p:nvPr/>
        </p:nvSpPr>
        <p:spPr>
          <a:xfrm>
            <a:off x="-764170" y="548254"/>
            <a:ext cx="4721019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333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Рішення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5"/>
          <p:cNvGrpSpPr/>
          <p:nvPr/>
        </p:nvGrpSpPr>
        <p:grpSpPr>
          <a:xfrm>
            <a:off x="0" y="5862745"/>
            <a:ext cx="10691813" cy="1674225"/>
            <a:chOff x="0" y="4948862"/>
            <a:chExt cx="12192000" cy="1909138"/>
          </a:xfrm>
        </p:grpSpPr>
        <p:sp>
          <p:nvSpPr>
            <p:cNvPr id="230" name="Google Shape;230;p5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5"/>
          <p:cNvSpPr txBox="1"/>
          <p:nvPr/>
        </p:nvSpPr>
        <p:spPr>
          <a:xfrm>
            <a:off x="621035" y="409695"/>
            <a:ext cx="3159228" cy="540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Наші переваги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25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5"/>
          <p:cNvGrpSpPr/>
          <p:nvPr/>
        </p:nvGrpSpPr>
        <p:grpSpPr>
          <a:xfrm>
            <a:off x="371209" y="-2724"/>
            <a:ext cx="1240778" cy="482568"/>
            <a:chOff x="5401469" y="1588"/>
            <a:chExt cx="1389063" cy="540239"/>
          </a:xfrm>
        </p:grpSpPr>
        <p:sp>
          <p:nvSpPr>
            <p:cNvPr id="234" name="Google Shape;234;p5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5"/>
          <p:cNvSpPr txBox="1"/>
          <p:nvPr/>
        </p:nvSpPr>
        <p:spPr>
          <a:xfrm>
            <a:off x="2283366" y="2937328"/>
            <a:ext cx="5455580" cy="407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Відповідність нормам концепції </a:t>
            </a:r>
            <a:r>
              <a:rPr b="1" i="0" lang="uk-UA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Euro Green Deal</a:t>
            </a:r>
            <a:endParaRPr b="1" i="0" sz="24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"/>
          <p:cNvSpPr txBox="1"/>
          <p:nvPr/>
        </p:nvSpPr>
        <p:spPr>
          <a:xfrm>
            <a:off x="2283366" y="1756989"/>
            <a:ext cx="6691423" cy="605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Переробка відходів у нові екологічні полімерні будівельні матеріали та дорожні покриття (</a:t>
            </a:r>
            <a:r>
              <a:rPr b="1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Нано-асфальт® та Нано-бетон®</a:t>
            </a: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5"/>
          <p:cNvSpPr txBox="1"/>
          <p:nvPr/>
        </p:nvSpPr>
        <p:spPr>
          <a:xfrm>
            <a:off x="2283366" y="4951385"/>
            <a:ext cx="6027079" cy="605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Нано-асфальт® та Нано-бетон®</a:t>
            </a: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 дешевші </a:t>
            </a:r>
            <a:r>
              <a:rPr b="1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на 25-35% </a:t>
            </a: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за класичні асфальти та бетони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"/>
          <p:cNvSpPr txBox="1"/>
          <p:nvPr/>
        </p:nvSpPr>
        <p:spPr>
          <a:xfrm>
            <a:off x="2283366" y="3803311"/>
            <a:ext cx="5618974" cy="888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Виготовлення матеріалів з підвищеними техніко-експлуатаційними характеристиками на заміну традиційним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5"/>
          <p:cNvGrpSpPr/>
          <p:nvPr/>
        </p:nvGrpSpPr>
        <p:grpSpPr>
          <a:xfrm>
            <a:off x="874019" y="1527181"/>
            <a:ext cx="1176808" cy="1008034"/>
            <a:chOff x="2806288" y="2898473"/>
            <a:chExt cx="923849" cy="791354"/>
          </a:xfrm>
        </p:grpSpPr>
        <p:sp>
          <p:nvSpPr>
            <p:cNvPr id="241" name="Google Shape;241;p5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5"/>
          <p:cNvGrpSpPr/>
          <p:nvPr/>
        </p:nvGrpSpPr>
        <p:grpSpPr>
          <a:xfrm>
            <a:off x="1131085" y="1795016"/>
            <a:ext cx="441136" cy="409277"/>
            <a:chOff x="9879013" y="2500313"/>
            <a:chExt cx="285750" cy="265113"/>
          </a:xfrm>
        </p:grpSpPr>
        <p:sp>
          <p:nvSpPr>
            <p:cNvPr id="244" name="Google Shape;244;p5"/>
            <p:cNvSpPr/>
            <p:nvPr/>
          </p:nvSpPr>
          <p:spPr>
            <a:xfrm>
              <a:off x="10031413" y="2500313"/>
              <a:ext cx="133350" cy="265113"/>
            </a:xfrm>
            <a:custGeom>
              <a:rect b="b" l="l" r="r" t="t"/>
              <a:pathLst>
                <a:path extrusionOk="0" h="832" w="420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9879013" y="2500313"/>
              <a:ext cx="133350" cy="265113"/>
            </a:xfrm>
            <a:custGeom>
              <a:rect b="b" l="l" r="r" t="t"/>
              <a:pathLst>
                <a:path extrusionOk="0" h="832" w="421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9902825" y="2659063"/>
              <a:ext cx="46038" cy="46038"/>
            </a:xfrm>
            <a:custGeom>
              <a:rect b="b" l="l" r="r" t="t"/>
              <a:pathLst>
                <a:path extrusionOk="0" h="143" w="144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0059988" y="2659063"/>
              <a:ext cx="44450" cy="46038"/>
            </a:xfrm>
            <a:custGeom>
              <a:rect b="b" l="l" r="r" t="t"/>
              <a:pathLst>
                <a:path extrusionOk="0" h="143" w="144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5"/>
          <p:cNvGrpSpPr/>
          <p:nvPr/>
        </p:nvGrpSpPr>
        <p:grpSpPr>
          <a:xfrm>
            <a:off x="871199" y="2626568"/>
            <a:ext cx="1176808" cy="1008034"/>
            <a:chOff x="2806288" y="2898473"/>
            <a:chExt cx="923849" cy="791354"/>
          </a:xfrm>
        </p:grpSpPr>
        <p:sp>
          <p:nvSpPr>
            <p:cNvPr id="249" name="Google Shape;249;p5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5"/>
          <p:cNvGrpSpPr/>
          <p:nvPr/>
        </p:nvGrpSpPr>
        <p:grpSpPr>
          <a:xfrm>
            <a:off x="902053" y="3724733"/>
            <a:ext cx="1176808" cy="1008034"/>
            <a:chOff x="2806288" y="2898473"/>
            <a:chExt cx="923849" cy="791354"/>
          </a:xfrm>
        </p:grpSpPr>
        <p:sp>
          <p:nvSpPr>
            <p:cNvPr id="252" name="Google Shape;252;p5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5"/>
          <p:cNvGrpSpPr/>
          <p:nvPr/>
        </p:nvGrpSpPr>
        <p:grpSpPr>
          <a:xfrm>
            <a:off x="955410" y="4778707"/>
            <a:ext cx="1176808" cy="1008034"/>
            <a:chOff x="2806288" y="2898473"/>
            <a:chExt cx="923849" cy="791354"/>
          </a:xfrm>
        </p:grpSpPr>
        <p:sp>
          <p:nvSpPr>
            <p:cNvPr id="255" name="Google Shape;255;p5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5"/>
          <p:cNvSpPr/>
          <p:nvPr/>
        </p:nvSpPr>
        <p:spPr>
          <a:xfrm>
            <a:off x="1049677" y="2839844"/>
            <a:ext cx="616302" cy="5536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ctr" dir="5400000" dist="50800">
              <a:srgbClr val="0C0C0C"/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5"/>
          <p:cNvGrpSpPr/>
          <p:nvPr/>
        </p:nvGrpSpPr>
        <p:grpSpPr>
          <a:xfrm>
            <a:off x="1278417" y="4974583"/>
            <a:ext cx="338807" cy="508212"/>
            <a:chOff x="7778750" y="2535238"/>
            <a:chExt cx="241300" cy="361951"/>
          </a:xfrm>
        </p:grpSpPr>
        <p:sp>
          <p:nvSpPr>
            <p:cNvPr id="259" name="Google Shape;259;p5"/>
            <p:cNvSpPr/>
            <p:nvPr/>
          </p:nvSpPr>
          <p:spPr>
            <a:xfrm>
              <a:off x="7778750" y="2686051"/>
              <a:ext cx="241300" cy="211138"/>
            </a:xfrm>
            <a:custGeom>
              <a:rect b="b" l="l" r="r" t="t"/>
              <a:pathLst>
                <a:path extrusionOk="0" h="56" w="64">
                  <a:moveTo>
                    <a:pt x="44" y="0"/>
                  </a:moveTo>
                  <a:cubicBezTo>
                    <a:pt x="44" y="0"/>
                    <a:pt x="44" y="0"/>
                    <a:pt x="4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8"/>
                    <a:pt x="0" y="21"/>
                    <a:pt x="0" y="32"/>
                  </a:cubicBezTo>
                  <a:cubicBezTo>
                    <a:pt x="0" y="48"/>
                    <a:pt x="10" y="56"/>
                    <a:pt x="32" y="56"/>
                  </a:cubicBezTo>
                  <a:cubicBezTo>
                    <a:pt x="54" y="56"/>
                    <a:pt x="64" y="48"/>
                    <a:pt x="64" y="32"/>
                  </a:cubicBezTo>
                  <a:cubicBezTo>
                    <a:pt x="64" y="21"/>
                    <a:pt x="54" y="8"/>
                    <a:pt x="44" y="0"/>
                  </a:cubicBezTo>
                  <a:close/>
                  <a:moveTo>
                    <a:pt x="32" y="26"/>
                  </a:moveTo>
                  <a:cubicBezTo>
                    <a:pt x="36" y="26"/>
                    <a:pt x="40" y="30"/>
                    <a:pt x="40" y="34"/>
                  </a:cubicBezTo>
                  <a:cubicBezTo>
                    <a:pt x="40" y="38"/>
                    <a:pt x="37" y="41"/>
                    <a:pt x="34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3" y="46"/>
                    <a:pt x="32" y="46"/>
                  </a:cubicBezTo>
                  <a:cubicBezTo>
                    <a:pt x="31" y="46"/>
                    <a:pt x="30" y="45"/>
                    <a:pt x="30" y="4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41"/>
                    <a:pt x="24" y="38"/>
                    <a:pt x="24" y="34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27" y="32"/>
                    <a:pt x="28" y="33"/>
                    <a:pt x="28" y="34"/>
                  </a:cubicBezTo>
                  <a:cubicBezTo>
                    <a:pt x="28" y="36"/>
                    <a:pt x="30" y="38"/>
                    <a:pt x="32" y="38"/>
                  </a:cubicBezTo>
                  <a:cubicBezTo>
                    <a:pt x="34" y="38"/>
                    <a:pt x="36" y="36"/>
                    <a:pt x="36" y="34"/>
                  </a:cubicBezTo>
                  <a:cubicBezTo>
                    <a:pt x="36" y="32"/>
                    <a:pt x="34" y="30"/>
                    <a:pt x="32" y="30"/>
                  </a:cubicBezTo>
                  <a:cubicBezTo>
                    <a:pt x="28" y="30"/>
                    <a:pt x="24" y="26"/>
                    <a:pt x="24" y="22"/>
                  </a:cubicBezTo>
                  <a:cubicBezTo>
                    <a:pt x="24" y="18"/>
                    <a:pt x="27" y="15"/>
                    <a:pt x="30" y="14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1" y="10"/>
                    <a:pt x="32" y="10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5"/>
                    <a:pt x="40" y="18"/>
                    <a:pt x="40" y="22"/>
                  </a:cubicBezTo>
                  <a:cubicBezTo>
                    <a:pt x="40" y="23"/>
                    <a:pt x="39" y="24"/>
                    <a:pt x="38" y="24"/>
                  </a:cubicBezTo>
                  <a:cubicBezTo>
                    <a:pt x="37" y="24"/>
                    <a:pt x="36" y="23"/>
                    <a:pt x="36" y="22"/>
                  </a:cubicBezTo>
                  <a:cubicBezTo>
                    <a:pt x="36" y="20"/>
                    <a:pt x="34" y="18"/>
                    <a:pt x="32" y="18"/>
                  </a:cubicBezTo>
                  <a:cubicBezTo>
                    <a:pt x="30" y="18"/>
                    <a:pt x="28" y="20"/>
                    <a:pt x="28" y="22"/>
                  </a:cubicBezTo>
                  <a:cubicBezTo>
                    <a:pt x="28" y="24"/>
                    <a:pt x="30" y="26"/>
                    <a:pt x="32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824788" y="2535238"/>
              <a:ext cx="149225" cy="106363"/>
            </a:xfrm>
            <a:custGeom>
              <a:rect b="b" l="l" r="r" t="t"/>
              <a:pathLst>
                <a:path extrusionOk="0" h="28" w="40">
                  <a:moveTo>
                    <a:pt x="8" y="26"/>
                  </a:moveTo>
                  <a:cubicBezTo>
                    <a:pt x="8" y="27"/>
                    <a:pt x="9" y="28"/>
                    <a:pt x="1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2" y="27"/>
                    <a:pt x="32" y="26"/>
                  </a:cubicBezTo>
                  <a:cubicBezTo>
                    <a:pt x="32" y="19"/>
                    <a:pt x="40" y="7"/>
                    <a:pt x="40" y="7"/>
                  </a:cubicBezTo>
                  <a:cubicBezTo>
                    <a:pt x="40" y="6"/>
                    <a:pt x="40" y="5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8" y="19"/>
                    <a:pt x="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839075" y="2655888"/>
              <a:ext cx="120650" cy="15875"/>
            </a:xfrm>
            <a:custGeom>
              <a:rect b="b" l="l" r="r" t="t"/>
              <a:pathLst>
                <a:path extrusionOk="0" h="4" w="3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5"/>
          <p:cNvGrpSpPr/>
          <p:nvPr/>
        </p:nvGrpSpPr>
        <p:grpSpPr>
          <a:xfrm>
            <a:off x="1140683" y="3967163"/>
            <a:ext cx="489287" cy="491444"/>
            <a:chOff x="5554663" y="3971925"/>
            <a:chExt cx="360362" cy="361951"/>
          </a:xfrm>
        </p:grpSpPr>
        <p:sp>
          <p:nvSpPr>
            <p:cNvPr id="263" name="Google Shape;263;p5"/>
            <p:cNvSpPr/>
            <p:nvPr/>
          </p:nvSpPr>
          <p:spPr>
            <a:xfrm>
              <a:off x="5554663" y="4078288"/>
              <a:ext cx="255588" cy="255588"/>
            </a:xfrm>
            <a:custGeom>
              <a:rect b="b" l="l" r="r" t="t"/>
              <a:pathLst>
                <a:path extrusionOk="0" h="68" w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5765800" y="3971925"/>
              <a:ext cx="149225" cy="150813"/>
            </a:xfrm>
            <a:custGeom>
              <a:rect b="b" l="l" r="r" t="t"/>
              <a:pathLst>
                <a:path extrusionOk="0" h="40" w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6"/>
          <p:cNvGrpSpPr/>
          <p:nvPr/>
        </p:nvGrpSpPr>
        <p:grpSpPr>
          <a:xfrm>
            <a:off x="328070" y="20080"/>
            <a:ext cx="1088104" cy="423190"/>
            <a:chOff x="5401469" y="1588"/>
            <a:chExt cx="1389063" cy="540239"/>
          </a:xfrm>
        </p:grpSpPr>
        <p:sp>
          <p:nvSpPr>
            <p:cNvPr id="270" name="Google Shape;270;p6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6"/>
          <p:cNvSpPr txBox="1"/>
          <p:nvPr/>
        </p:nvSpPr>
        <p:spPr>
          <a:xfrm>
            <a:off x="732894" y="632971"/>
            <a:ext cx="4976982" cy="3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56" u="none" cap="none" strike="noStrike">
                <a:solidFill>
                  <a:srgbClr val="0C344C"/>
                </a:solidFill>
                <a:latin typeface="Arial"/>
                <a:ea typeface="Arial"/>
                <a:cs typeface="Arial"/>
                <a:sym typeface="Arial"/>
              </a:rPr>
              <a:t>Основні показники</a:t>
            </a:r>
            <a:endParaRPr b="1" i="0" sz="2456" u="none" cap="none" strike="noStrike">
              <a:solidFill>
                <a:srgbClr val="0C34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6442770" y="20080"/>
            <a:ext cx="4249043" cy="71915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"/>
          <p:cNvSpPr txBox="1"/>
          <p:nvPr/>
        </p:nvSpPr>
        <p:spPr>
          <a:xfrm>
            <a:off x="608850" y="1807949"/>
            <a:ext cx="5467473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Зниження витрат бітуму при будівництві автошляхів на 60-100</a:t>
            </a:r>
            <a:r>
              <a:rPr b="1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Зниження витрат Державного та місцевих бюджетів (ціна 1км покриття дешевша на </a:t>
            </a:r>
            <a:r>
              <a:rPr b="1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25- 35% </a:t>
            </a:r>
            <a:r>
              <a:rPr b="0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 </a:t>
            </a:r>
            <a:r>
              <a:rPr b="1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аналоги)</a:t>
            </a:r>
            <a:endParaRPr/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Вищі показники міцності в </a:t>
            </a:r>
            <a:r>
              <a:rPr b="1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2-3 рази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1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b="0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переробка (придатність для повторного використання)</a:t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6"/>
          <p:cNvGrpSpPr/>
          <p:nvPr/>
        </p:nvGrpSpPr>
        <p:grpSpPr>
          <a:xfrm>
            <a:off x="0" y="5761116"/>
            <a:ext cx="10691813" cy="1674225"/>
            <a:chOff x="0" y="4948862"/>
            <a:chExt cx="12192000" cy="1909138"/>
          </a:xfrm>
        </p:grpSpPr>
        <p:sp>
          <p:nvSpPr>
            <p:cNvPr id="276" name="Google Shape;276;p6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"/>
          <p:cNvSpPr/>
          <p:nvPr/>
        </p:nvSpPr>
        <p:spPr>
          <a:xfrm>
            <a:off x="0" y="0"/>
            <a:ext cx="4249043" cy="71915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7"/>
          <p:cNvGrpSpPr/>
          <p:nvPr/>
        </p:nvGrpSpPr>
        <p:grpSpPr>
          <a:xfrm>
            <a:off x="328070" y="20080"/>
            <a:ext cx="1088104" cy="423190"/>
            <a:chOff x="5401469" y="1588"/>
            <a:chExt cx="1389063" cy="540239"/>
          </a:xfrm>
        </p:grpSpPr>
        <p:sp>
          <p:nvSpPr>
            <p:cNvPr id="284" name="Google Shape;284;p7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7"/>
          <p:cNvSpPr txBox="1"/>
          <p:nvPr/>
        </p:nvSpPr>
        <p:spPr>
          <a:xfrm>
            <a:off x="732894" y="632971"/>
            <a:ext cx="4976982" cy="3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5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Характеристики</a:t>
            </a:r>
            <a:endParaRPr b="1" i="0" sz="245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4593673" y="364882"/>
            <a:ext cx="5735843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Показники Сіркобетону:</a:t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uk-UA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Показники Сіркоасфальту:</a:t>
            </a:r>
            <a:endParaRPr b="0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7"/>
          <p:cNvGrpSpPr/>
          <p:nvPr/>
        </p:nvGrpSpPr>
        <p:grpSpPr>
          <a:xfrm>
            <a:off x="0" y="5761116"/>
            <a:ext cx="10691813" cy="1674225"/>
            <a:chOff x="0" y="4948862"/>
            <a:chExt cx="12192000" cy="1909138"/>
          </a:xfrm>
        </p:grpSpPr>
        <p:sp>
          <p:nvSpPr>
            <p:cNvPr id="289" name="Google Shape;289;p7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91" name="Google Shape;291;p7"/>
          <p:cNvGraphicFramePr/>
          <p:nvPr/>
        </p:nvGraphicFramePr>
        <p:xfrm>
          <a:off x="4593673" y="106675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{B7B5EB51-2B46-408B-83C9-08CAA1DAD8F8}</a:tableStyleId>
              </a:tblPr>
              <a:tblGrid>
                <a:gridCol w="3219450"/>
                <a:gridCol w="1260475"/>
                <a:gridCol w="1169675"/>
              </a:tblGrid>
              <a:tr h="196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Показник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Сіркобетон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20955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Бетон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Вологостійкість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20955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1,0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20955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0,8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30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cap="none" strike="noStrike"/>
                        <a:t>Хімічна стійкість (до кислот)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20955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84%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20955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23%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Морозостійкість (100% вологість)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20955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500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50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Стирання,%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20955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3%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17%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Міцність на стискання, МПа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20955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55-65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15-25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Міцність на згинання, МПа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10-15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6-9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Міцність на розтягнення, МПа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5-7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3-4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Час набора міцності, год.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0,3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24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aphicFrame>
        <p:nvGraphicFramePr>
          <p:cNvPr id="292" name="Google Shape;292;p7"/>
          <p:cNvGraphicFramePr/>
          <p:nvPr/>
        </p:nvGraphicFramePr>
        <p:xfrm>
          <a:off x="4636796" y="325228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{B7B5EB51-2B46-408B-83C9-08CAA1DAD8F8}</a:tableStyleId>
              </a:tblPr>
              <a:tblGrid>
                <a:gridCol w="2865700"/>
                <a:gridCol w="1630500"/>
                <a:gridCol w="1153400"/>
              </a:tblGrid>
              <a:tr h="250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Показник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Асфальтобетон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Сіркоасфальт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Середня щільність, кг/куб. м.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2395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2443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Пористість мінерального кістяка % від обсягу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21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18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Водонасичення, %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0,3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0,17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Міцність на стискання, Мпа, при 20 </a:t>
                      </a:r>
                      <a:r>
                        <a:rPr baseline="30000" lang="uk-UA" sz="1200" u="none" cap="none" strike="noStrike"/>
                        <a:t>0</a:t>
                      </a:r>
                      <a:r>
                        <a:rPr lang="uk-UA" sz="1200" u="none" cap="none" strike="noStrike"/>
                        <a:t>С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2,74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/>
                        <a:t>4,0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6825" marB="36825" marR="73025" marL="3682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Міцність на стискання, Мпа, при 50 </a:t>
                      </a:r>
                      <a:r>
                        <a:rPr baseline="30000" lang="uk-UA" sz="1200" u="none" cap="none" strike="noStrike"/>
                        <a:t>0</a:t>
                      </a: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0,71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Міцність на стискання, Мпа, при 0 </a:t>
                      </a:r>
                      <a:r>
                        <a:rPr baseline="30000" lang="uk-UA" sz="1200" u="none" cap="none" strike="noStrike"/>
                        <a:t>0</a:t>
                      </a: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7,39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10-12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Температура виготовлення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200-2200С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135-1400С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Рухливість суміші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менше 0,3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0,45-0,55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Експлуатаційні властивості</a:t>
                      </a:r>
                      <a:endParaRPr/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Пластические деформации: следы протектора, сдвиги, наплывы, колея и т.д.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Термо- та зсувостійкий за будь-якої експлуатаційної температури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Температурний режим робіт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+5 </a:t>
                      </a:r>
                      <a:r>
                        <a:rPr baseline="30000" lang="uk-UA" sz="1100" u="none" cap="none" strike="noStrike"/>
                        <a:t>0</a:t>
                      </a:r>
                      <a:r>
                        <a:rPr lang="uk-UA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С, сезонність виконання робіт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 -20 </a:t>
                      </a:r>
                      <a:r>
                        <a:rPr baseline="30000" lang="uk-UA" sz="1100" u="none" cap="none" strike="noStrike"/>
                        <a:t>0</a:t>
                      </a:r>
                      <a:r>
                        <a:rPr lang="uk-UA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825" marB="36825" marR="73025" marL="368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8"/>
          <p:cNvGrpSpPr/>
          <p:nvPr/>
        </p:nvGrpSpPr>
        <p:grpSpPr>
          <a:xfrm>
            <a:off x="0" y="5916052"/>
            <a:ext cx="10691813" cy="1674225"/>
            <a:chOff x="0" y="4948862"/>
            <a:chExt cx="12192000" cy="1909138"/>
          </a:xfrm>
        </p:grpSpPr>
        <p:sp>
          <p:nvSpPr>
            <p:cNvPr id="299" name="Google Shape;299;p8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8"/>
          <p:cNvSpPr txBox="1"/>
          <p:nvPr/>
        </p:nvSpPr>
        <p:spPr>
          <a:xfrm>
            <a:off x="621035" y="409695"/>
            <a:ext cx="6316486" cy="677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002570"/>
                </a:solidFill>
                <a:latin typeface="Arial"/>
                <a:ea typeface="Arial"/>
                <a:cs typeface="Arial"/>
                <a:sym typeface="Arial"/>
              </a:rPr>
              <a:t>Унікальна особливість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25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8"/>
          <p:cNvGrpSpPr/>
          <p:nvPr/>
        </p:nvGrpSpPr>
        <p:grpSpPr>
          <a:xfrm>
            <a:off x="371209" y="-2724"/>
            <a:ext cx="1240778" cy="482568"/>
            <a:chOff x="5401469" y="1588"/>
            <a:chExt cx="1389063" cy="540239"/>
          </a:xfrm>
        </p:grpSpPr>
        <p:sp>
          <p:nvSpPr>
            <p:cNvPr id="303" name="Google Shape;303;p8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8"/>
          <p:cNvSpPr txBox="1"/>
          <p:nvPr/>
        </p:nvSpPr>
        <p:spPr>
          <a:xfrm>
            <a:off x="2283366" y="2702715"/>
            <a:ext cx="5047074" cy="605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Енерговитрати при виготовленні матеріалів на 25% менші за аналогічні у конкурентів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2283366" y="1674664"/>
            <a:ext cx="66915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В основі технології </a:t>
            </a: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використовується власне Ноу-Хау – ультразвуковий модуль для виготовлення нано-в’яжучого 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2283366" y="4923704"/>
            <a:ext cx="6027079" cy="901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Наявність</a:t>
            </a:r>
            <a:r>
              <a:rPr b="1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дослідного лабораторного обладнання </a:t>
            </a:r>
            <a:r>
              <a:rPr b="1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NanoLiner Lab ®– </a:t>
            </a: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що дозволяє отримувати лінійки нових сіркополімерів з заданими властивостями  із різних типів відходів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2283366" y="3775630"/>
            <a:ext cx="5618974" cy="605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Підвищена технологічність укладки при використанні </a:t>
            </a:r>
            <a:r>
              <a:rPr b="1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Нано-асфальту® та Нано-бетону®</a:t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8"/>
          <p:cNvGrpSpPr/>
          <p:nvPr/>
        </p:nvGrpSpPr>
        <p:grpSpPr>
          <a:xfrm>
            <a:off x="874019" y="1499500"/>
            <a:ext cx="1176808" cy="1008034"/>
            <a:chOff x="2806288" y="2898473"/>
            <a:chExt cx="923849" cy="791354"/>
          </a:xfrm>
        </p:grpSpPr>
        <p:sp>
          <p:nvSpPr>
            <p:cNvPr id="310" name="Google Shape;310;p8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8"/>
          <p:cNvGrpSpPr/>
          <p:nvPr/>
        </p:nvGrpSpPr>
        <p:grpSpPr>
          <a:xfrm>
            <a:off x="1131085" y="1767335"/>
            <a:ext cx="441136" cy="409277"/>
            <a:chOff x="9879013" y="2500313"/>
            <a:chExt cx="285750" cy="265113"/>
          </a:xfrm>
        </p:grpSpPr>
        <p:sp>
          <p:nvSpPr>
            <p:cNvPr id="313" name="Google Shape;313;p8"/>
            <p:cNvSpPr/>
            <p:nvPr/>
          </p:nvSpPr>
          <p:spPr>
            <a:xfrm>
              <a:off x="10031413" y="2500313"/>
              <a:ext cx="133350" cy="265113"/>
            </a:xfrm>
            <a:custGeom>
              <a:rect b="b" l="l" r="r" t="t"/>
              <a:pathLst>
                <a:path extrusionOk="0" h="832" w="420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9879013" y="2500313"/>
              <a:ext cx="133350" cy="265113"/>
            </a:xfrm>
            <a:custGeom>
              <a:rect b="b" l="l" r="r" t="t"/>
              <a:pathLst>
                <a:path extrusionOk="0" h="832" w="421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9902825" y="2659063"/>
              <a:ext cx="46038" cy="46038"/>
            </a:xfrm>
            <a:custGeom>
              <a:rect b="b" l="l" r="r" t="t"/>
              <a:pathLst>
                <a:path extrusionOk="0" h="143" w="144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10059988" y="2659063"/>
              <a:ext cx="44450" cy="46038"/>
            </a:xfrm>
            <a:custGeom>
              <a:rect b="b" l="l" r="r" t="t"/>
              <a:pathLst>
                <a:path extrusionOk="0" h="143" w="144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8"/>
          <p:cNvGrpSpPr/>
          <p:nvPr/>
        </p:nvGrpSpPr>
        <p:grpSpPr>
          <a:xfrm>
            <a:off x="871199" y="2598887"/>
            <a:ext cx="1176808" cy="1008034"/>
            <a:chOff x="2806288" y="2898473"/>
            <a:chExt cx="923849" cy="791354"/>
          </a:xfrm>
        </p:grpSpPr>
        <p:sp>
          <p:nvSpPr>
            <p:cNvPr id="318" name="Google Shape;318;p8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8"/>
          <p:cNvGrpSpPr/>
          <p:nvPr/>
        </p:nvGrpSpPr>
        <p:grpSpPr>
          <a:xfrm>
            <a:off x="902053" y="3697052"/>
            <a:ext cx="1176808" cy="1008034"/>
            <a:chOff x="2806288" y="2898473"/>
            <a:chExt cx="923849" cy="791354"/>
          </a:xfrm>
        </p:grpSpPr>
        <p:sp>
          <p:nvSpPr>
            <p:cNvPr id="321" name="Google Shape;321;p8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8"/>
          <p:cNvGrpSpPr/>
          <p:nvPr/>
        </p:nvGrpSpPr>
        <p:grpSpPr>
          <a:xfrm>
            <a:off x="955410" y="4751026"/>
            <a:ext cx="1176808" cy="1008034"/>
            <a:chOff x="2806288" y="2898473"/>
            <a:chExt cx="923849" cy="791354"/>
          </a:xfrm>
        </p:grpSpPr>
        <p:sp>
          <p:nvSpPr>
            <p:cNvPr id="324" name="Google Shape;324;p8"/>
            <p:cNvSpPr/>
            <p:nvPr/>
          </p:nvSpPr>
          <p:spPr>
            <a:xfrm rot="-2700000">
              <a:off x="3286089" y="3110220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 rot="2700000">
              <a:off x="2922179" y="3014364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8"/>
          <p:cNvSpPr/>
          <p:nvPr/>
        </p:nvSpPr>
        <p:spPr>
          <a:xfrm>
            <a:off x="1049677" y="2812163"/>
            <a:ext cx="616302" cy="5536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ctr" dir="5400000" dist="50800">
              <a:srgbClr val="0C0C0C"/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1278417" y="4946902"/>
            <a:ext cx="338807" cy="508212"/>
            <a:chOff x="7778750" y="2535238"/>
            <a:chExt cx="241300" cy="361951"/>
          </a:xfrm>
        </p:grpSpPr>
        <p:sp>
          <p:nvSpPr>
            <p:cNvPr id="328" name="Google Shape;328;p8"/>
            <p:cNvSpPr/>
            <p:nvPr/>
          </p:nvSpPr>
          <p:spPr>
            <a:xfrm>
              <a:off x="7778750" y="2686051"/>
              <a:ext cx="241300" cy="211138"/>
            </a:xfrm>
            <a:custGeom>
              <a:rect b="b" l="l" r="r" t="t"/>
              <a:pathLst>
                <a:path extrusionOk="0" h="56" w="64">
                  <a:moveTo>
                    <a:pt x="44" y="0"/>
                  </a:moveTo>
                  <a:cubicBezTo>
                    <a:pt x="44" y="0"/>
                    <a:pt x="44" y="0"/>
                    <a:pt x="4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8"/>
                    <a:pt x="0" y="21"/>
                    <a:pt x="0" y="32"/>
                  </a:cubicBezTo>
                  <a:cubicBezTo>
                    <a:pt x="0" y="48"/>
                    <a:pt x="10" y="56"/>
                    <a:pt x="32" y="56"/>
                  </a:cubicBezTo>
                  <a:cubicBezTo>
                    <a:pt x="54" y="56"/>
                    <a:pt x="64" y="48"/>
                    <a:pt x="64" y="32"/>
                  </a:cubicBezTo>
                  <a:cubicBezTo>
                    <a:pt x="64" y="21"/>
                    <a:pt x="54" y="8"/>
                    <a:pt x="44" y="0"/>
                  </a:cubicBezTo>
                  <a:close/>
                  <a:moveTo>
                    <a:pt x="32" y="26"/>
                  </a:moveTo>
                  <a:cubicBezTo>
                    <a:pt x="36" y="26"/>
                    <a:pt x="40" y="30"/>
                    <a:pt x="40" y="34"/>
                  </a:cubicBezTo>
                  <a:cubicBezTo>
                    <a:pt x="40" y="38"/>
                    <a:pt x="37" y="41"/>
                    <a:pt x="34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3" y="46"/>
                    <a:pt x="32" y="46"/>
                  </a:cubicBezTo>
                  <a:cubicBezTo>
                    <a:pt x="31" y="46"/>
                    <a:pt x="30" y="45"/>
                    <a:pt x="30" y="4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41"/>
                    <a:pt x="24" y="38"/>
                    <a:pt x="24" y="34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27" y="32"/>
                    <a:pt x="28" y="33"/>
                    <a:pt x="28" y="34"/>
                  </a:cubicBezTo>
                  <a:cubicBezTo>
                    <a:pt x="28" y="36"/>
                    <a:pt x="30" y="38"/>
                    <a:pt x="32" y="38"/>
                  </a:cubicBezTo>
                  <a:cubicBezTo>
                    <a:pt x="34" y="38"/>
                    <a:pt x="36" y="36"/>
                    <a:pt x="36" y="34"/>
                  </a:cubicBezTo>
                  <a:cubicBezTo>
                    <a:pt x="36" y="32"/>
                    <a:pt x="34" y="30"/>
                    <a:pt x="32" y="30"/>
                  </a:cubicBezTo>
                  <a:cubicBezTo>
                    <a:pt x="28" y="30"/>
                    <a:pt x="24" y="26"/>
                    <a:pt x="24" y="22"/>
                  </a:cubicBezTo>
                  <a:cubicBezTo>
                    <a:pt x="24" y="18"/>
                    <a:pt x="27" y="15"/>
                    <a:pt x="30" y="14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1" y="10"/>
                    <a:pt x="32" y="10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5"/>
                    <a:pt x="40" y="18"/>
                    <a:pt x="40" y="22"/>
                  </a:cubicBezTo>
                  <a:cubicBezTo>
                    <a:pt x="40" y="23"/>
                    <a:pt x="39" y="24"/>
                    <a:pt x="38" y="24"/>
                  </a:cubicBezTo>
                  <a:cubicBezTo>
                    <a:pt x="37" y="24"/>
                    <a:pt x="36" y="23"/>
                    <a:pt x="36" y="22"/>
                  </a:cubicBezTo>
                  <a:cubicBezTo>
                    <a:pt x="36" y="20"/>
                    <a:pt x="34" y="18"/>
                    <a:pt x="32" y="18"/>
                  </a:cubicBezTo>
                  <a:cubicBezTo>
                    <a:pt x="30" y="18"/>
                    <a:pt x="28" y="20"/>
                    <a:pt x="28" y="22"/>
                  </a:cubicBezTo>
                  <a:cubicBezTo>
                    <a:pt x="28" y="24"/>
                    <a:pt x="30" y="26"/>
                    <a:pt x="32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7824788" y="2535238"/>
              <a:ext cx="149225" cy="106363"/>
            </a:xfrm>
            <a:custGeom>
              <a:rect b="b" l="l" r="r" t="t"/>
              <a:pathLst>
                <a:path extrusionOk="0" h="28" w="40">
                  <a:moveTo>
                    <a:pt x="8" y="26"/>
                  </a:moveTo>
                  <a:cubicBezTo>
                    <a:pt x="8" y="27"/>
                    <a:pt x="9" y="28"/>
                    <a:pt x="1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2" y="27"/>
                    <a:pt x="32" y="26"/>
                  </a:cubicBezTo>
                  <a:cubicBezTo>
                    <a:pt x="32" y="19"/>
                    <a:pt x="40" y="7"/>
                    <a:pt x="40" y="7"/>
                  </a:cubicBezTo>
                  <a:cubicBezTo>
                    <a:pt x="40" y="6"/>
                    <a:pt x="40" y="5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8" y="19"/>
                    <a:pt x="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7839075" y="2655888"/>
              <a:ext cx="120650" cy="15875"/>
            </a:xfrm>
            <a:custGeom>
              <a:rect b="b" l="l" r="r" t="t"/>
              <a:pathLst>
                <a:path extrusionOk="0" h="4" w="3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8"/>
          <p:cNvGrpSpPr/>
          <p:nvPr/>
        </p:nvGrpSpPr>
        <p:grpSpPr>
          <a:xfrm>
            <a:off x="1140683" y="3939482"/>
            <a:ext cx="489287" cy="491444"/>
            <a:chOff x="5554663" y="3971925"/>
            <a:chExt cx="360362" cy="361951"/>
          </a:xfrm>
        </p:grpSpPr>
        <p:sp>
          <p:nvSpPr>
            <p:cNvPr id="332" name="Google Shape;332;p8"/>
            <p:cNvSpPr/>
            <p:nvPr/>
          </p:nvSpPr>
          <p:spPr>
            <a:xfrm>
              <a:off x="5554663" y="4078288"/>
              <a:ext cx="255588" cy="255588"/>
            </a:xfrm>
            <a:custGeom>
              <a:rect b="b" l="l" r="r" t="t"/>
              <a:pathLst>
                <a:path extrusionOk="0" h="68" w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5765800" y="3971925"/>
              <a:ext cx="149225" cy="150813"/>
            </a:xfrm>
            <a:custGeom>
              <a:rect b="b" l="l" r="r" t="t"/>
              <a:pathLst>
                <a:path extrusionOk="0" h="40" w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9"/>
          <p:cNvGrpSpPr/>
          <p:nvPr/>
        </p:nvGrpSpPr>
        <p:grpSpPr>
          <a:xfrm>
            <a:off x="0" y="5879454"/>
            <a:ext cx="10691813" cy="1674225"/>
            <a:chOff x="0" y="4948862"/>
            <a:chExt cx="12192000" cy="1909138"/>
          </a:xfrm>
        </p:grpSpPr>
        <p:sp>
          <p:nvSpPr>
            <p:cNvPr id="340" name="Google Shape;340;p9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0" y="5563852"/>
              <a:ext cx="12192000" cy="1294147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980"/>
              </a:srgbClr>
            </a:solidFill>
            <a:ln>
              <a:noFill/>
            </a:ln>
          </p:spPr>
          <p:txBody>
            <a:bodyPr anchorCtr="0" anchor="t" bIns="40075" lIns="80175" spcFirstLastPara="1" rIns="80175" wrap="square" tIns="40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9"/>
          <p:cNvGrpSpPr/>
          <p:nvPr/>
        </p:nvGrpSpPr>
        <p:grpSpPr>
          <a:xfrm>
            <a:off x="371209" y="-2724"/>
            <a:ext cx="1240778" cy="482568"/>
            <a:chOff x="5401469" y="1588"/>
            <a:chExt cx="1389063" cy="540239"/>
          </a:xfrm>
        </p:grpSpPr>
        <p:sp>
          <p:nvSpPr>
            <p:cNvPr id="343" name="Google Shape;343;p9"/>
            <p:cNvSpPr/>
            <p:nvPr/>
          </p:nvSpPr>
          <p:spPr>
            <a:xfrm>
              <a:off x="5401469" y="1588"/>
              <a:ext cx="1205279" cy="540239"/>
            </a:xfrm>
            <a:custGeom>
              <a:rect b="b" l="l" r="r" t="t"/>
              <a:pathLst>
                <a:path extrusionOk="0" h="632" w="1410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6252003" y="1588"/>
              <a:ext cx="538529" cy="426549"/>
            </a:xfrm>
            <a:custGeom>
              <a:rect b="b" l="l" r="r" t="t"/>
              <a:pathLst>
                <a:path extrusionOk="0" h="499" w="630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9"/>
          <p:cNvSpPr/>
          <p:nvPr/>
        </p:nvSpPr>
        <p:spPr>
          <a:xfrm>
            <a:off x="2754148" y="3391766"/>
            <a:ext cx="428846" cy="206952"/>
          </a:xfrm>
          <a:custGeom>
            <a:rect b="b" l="l" r="r" t="t"/>
            <a:pathLst>
              <a:path extrusionOk="0" h="413385" w="856614">
                <a:moveTo>
                  <a:pt x="649985" y="0"/>
                </a:moveTo>
                <a:lnTo>
                  <a:pt x="649985" y="103250"/>
                </a:lnTo>
                <a:lnTo>
                  <a:pt x="0" y="103250"/>
                </a:lnTo>
                <a:lnTo>
                  <a:pt x="0" y="309752"/>
                </a:lnTo>
                <a:lnTo>
                  <a:pt x="649985" y="309752"/>
                </a:lnTo>
                <a:lnTo>
                  <a:pt x="649985" y="413003"/>
                </a:lnTo>
                <a:lnTo>
                  <a:pt x="856488" y="206501"/>
                </a:lnTo>
                <a:lnTo>
                  <a:pt x="6499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9"/>
          <p:cNvSpPr/>
          <p:nvPr/>
        </p:nvSpPr>
        <p:spPr>
          <a:xfrm>
            <a:off x="7864834" y="3374392"/>
            <a:ext cx="428846" cy="206952"/>
          </a:xfrm>
          <a:custGeom>
            <a:rect b="b" l="l" r="r" t="t"/>
            <a:pathLst>
              <a:path extrusionOk="0" h="413385" w="856615">
                <a:moveTo>
                  <a:pt x="649985" y="0"/>
                </a:moveTo>
                <a:lnTo>
                  <a:pt x="649985" y="103250"/>
                </a:lnTo>
                <a:lnTo>
                  <a:pt x="0" y="103250"/>
                </a:lnTo>
                <a:lnTo>
                  <a:pt x="0" y="309752"/>
                </a:lnTo>
                <a:lnTo>
                  <a:pt x="649985" y="309752"/>
                </a:lnTo>
                <a:lnTo>
                  <a:pt x="649985" y="413003"/>
                </a:lnTo>
                <a:lnTo>
                  <a:pt x="856487" y="206501"/>
                </a:lnTo>
                <a:lnTo>
                  <a:pt x="6499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2895815" y="5635710"/>
            <a:ext cx="428846" cy="206952"/>
          </a:xfrm>
          <a:custGeom>
            <a:rect b="b" l="l" r="r" t="t"/>
            <a:pathLst>
              <a:path extrusionOk="0" h="413385" w="856614">
                <a:moveTo>
                  <a:pt x="649986" y="0"/>
                </a:moveTo>
                <a:lnTo>
                  <a:pt x="649986" y="103250"/>
                </a:lnTo>
                <a:lnTo>
                  <a:pt x="0" y="103250"/>
                </a:lnTo>
                <a:lnTo>
                  <a:pt x="0" y="309752"/>
                </a:lnTo>
                <a:lnTo>
                  <a:pt x="649986" y="309752"/>
                </a:lnTo>
                <a:lnTo>
                  <a:pt x="649986" y="413003"/>
                </a:lnTo>
                <a:lnTo>
                  <a:pt x="856488" y="206501"/>
                </a:lnTo>
                <a:lnTo>
                  <a:pt x="6499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"/>
          <p:cNvSpPr/>
          <p:nvPr/>
        </p:nvSpPr>
        <p:spPr>
          <a:xfrm>
            <a:off x="7906266" y="5480679"/>
            <a:ext cx="428846" cy="206952"/>
          </a:xfrm>
          <a:custGeom>
            <a:rect b="b" l="l" r="r" t="t"/>
            <a:pathLst>
              <a:path extrusionOk="0" h="413385" w="856615">
                <a:moveTo>
                  <a:pt x="649985" y="0"/>
                </a:moveTo>
                <a:lnTo>
                  <a:pt x="649985" y="103251"/>
                </a:lnTo>
                <a:lnTo>
                  <a:pt x="0" y="103251"/>
                </a:lnTo>
                <a:lnTo>
                  <a:pt x="0" y="309753"/>
                </a:lnTo>
                <a:lnTo>
                  <a:pt x="649985" y="309753"/>
                </a:lnTo>
                <a:lnTo>
                  <a:pt x="649985" y="413004"/>
                </a:lnTo>
                <a:lnTo>
                  <a:pt x="856487" y="206502"/>
                </a:lnTo>
                <a:lnTo>
                  <a:pt x="6499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"/>
          <p:cNvSpPr/>
          <p:nvPr/>
        </p:nvSpPr>
        <p:spPr>
          <a:xfrm>
            <a:off x="4974036" y="5618336"/>
            <a:ext cx="429800" cy="206952"/>
          </a:xfrm>
          <a:custGeom>
            <a:rect b="b" l="l" r="r" t="t"/>
            <a:pathLst>
              <a:path extrusionOk="0" h="413385" w="858520">
                <a:moveTo>
                  <a:pt x="651510" y="0"/>
                </a:moveTo>
                <a:lnTo>
                  <a:pt x="651510" y="103251"/>
                </a:lnTo>
                <a:lnTo>
                  <a:pt x="0" y="103251"/>
                </a:lnTo>
                <a:lnTo>
                  <a:pt x="0" y="309753"/>
                </a:lnTo>
                <a:lnTo>
                  <a:pt x="651510" y="309753"/>
                </a:lnTo>
                <a:lnTo>
                  <a:pt x="651510" y="413004"/>
                </a:lnTo>
                <a:lnTo>
                  <a:pt x="858012" y="206502"/>
                </a:lnTo>
                <a:lnTo>
                  <a:pt x="6515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/>
          <p:nvPr/>
        </p:nvSpPr>
        <p:spPr>
          <a:xfrm>
            <a:off x="8865853" y="3307011"/>
            <a:ext cx="480664" cy="7644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 txBox="1"/>
          <p:nvPr/>
        </p:nvSpPr>
        <p:spPr>
          <a:xfrm>
            <a:off x="1130947" y="566649"/>
            <a:ext cx="8295115" cy="755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56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Світовий досвід реалізації екологічних програм в цьому напрямку</a:t>
            </a:r>
            <a:endParaRPr/>
          </a:p>
        </p:txBody>
      </p:sp>
      <p:sp>
        <p:nvSpPr>
          <p:cNvPr id="352" name="Google Shape;352;p9"/>
          <p:cNvSpPr txBox="1"/>
          <p:nvPr/>
        </p:nvSpPr>
        <p:spPr>
          <a:xfrm>
            <a:off x="2468303" y="2640072"/>
            <a:ext cx="6691423" cy="1532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750" lvl="0" marL="298450" marR="6350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ГОСТР 59613— 2021</a:t>
            </a:r>
            <a:endParaRPr/>
          </a:p>
          <a:p>
            <a:pPr indent="-285750" lvl="0" marL="298450" marR="63500" rtl="0" algn="l">
              <a:lnSpc>
                <a:spcPct val="107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Стратегія розвитку будівельної галузі РФ до 2030 року </a:t>
            </a:r>
            <a:endParaRPr/>
          </a:p>
          <a:p>
            <a:pPr indent="-285750" lvl="0" marL="298450" marR="63500" rtl="0" algn="l">
              <a:lnSpc>
                <a:spcPct val="107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Стратегія розвитку промисловості будівельних матеріалів</a:t>
            </a:r>
            <a:endParaRPr/>
          </a:p>
          <a:p>
            <a:pPr indent="-285750" lvl="0" marL="298450" marR="63500" rtl="0" algn="l">
              <a:lnSpc>
                <a:spcPct val="107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Та ще понад 10 ти нормативних документів</a:t>
            </a:r>
            <a:endParaRPr/>
          </a:p>
          <a:p>
            <a:pPr indent="0" lvl="0" marL="12700" marR="5080" rtl="0" algn="l">
              <a:lnSpc>
                <a:spcPct val="1071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25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9"/>
          <p:cNvSpPr txBox="1"/>
          <p:nvPr/>
        </p:nvSpPr>
        <p:spPr>
          <a:xfrm>
            <a:off x="2468303" y="5821007"/>
            <a:ext cx="3930282" cy="927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750" lvl="0" marL="298450" marR="6350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Автошляхи</a:t>
            </a:r>
            <a:endParaRPr/>
          </a:p>
          <a:p>
            <a:pPr indent="-285750" lvl="0" marL="298450" marR="63500" rtl="0" algn="l">
              <a:lnSpc>
                <a:spcPct val="107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Фундаменти</a:t>
            </a:r>
            <a:endParaRPr/>
          </a:p>
          <a:p>
            <a:pPr indent="-285750" lvl="0" marL="298450" marR="63500" rtl="0" algn="l">
              <a:lnSpc>
                <a:spcPct val="107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uk-UA" sz="18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Будівництво залізничних колій</a:t>
            </a:r>
            <a:endParaRPr/>
          </a:p>
        </p:txBody>
      </p:sp>
      <p:grpSp>
        <p:nvGrpSpPr>
          <p:cNvPr id="354" name="Google Shape;354;p9"/>
          <p:cNvGrpSpPr/>
          <p:nvPr/>
        </p:nvGrpSpPr>
        <p:grpSpPr>
          <a:xfrm>
            <a:off x="750146" y="1613259"/>
            <a:ext cx="1337854" cy="1145984"/>
            <a:chOff x="4159998" y="4938300"/>
            <a:chExt cx="923849" cy="791354"/>
          </a:xfrm>
        </p:grpSpPr>
        <p:sp>
          <p:nvSpPr>
            <p:cNvPr id="355" name="Google Shape;355;p9"/>
            <p:cNvSpPr/>
            <p:nvPr/>
          </p:nvSpPr>
          <p:spPr>
            <a:xfrm rot="-2700000">
              <a:off x="4639799" y="5150047"/>
              <a:ext cx="367861" cy="36786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BFBEBE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9"/>
            <p:cNvSpPr/>
            <p:nvPr/>
          </p:nvSpPr>
          <p:spPr>
            <a:xfrm rot="2700000">
              <a:off x="4275889" y="5054191"/>
              <a:ext cx="559571" cy="559572"/>
            </a:xfrm>
            <a:prstGeom prst="roundRect">
              <a:avLst>
                <a:gd fmla="val 9141" name="adj"/>
              </a:avLst>
            </a:prstGeom>
            <a:gradFill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2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9"/>
          <p:cNvSpPr/>
          <p:nvPr/>
        </p:nvSpPr>
        <p:spPr>
          <a:xfrm rot="-2700000">
            <a:off x="1358352" y="4583610"/>
            <a:ext cx="556237" cy="556240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BFBEBE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9"/>
          <p:cNvSpPr/>
          <p:nvPr/>
        </p:nvSpPr>
        <p:spPr>
          <a:xfrm rot="2700000">
            <a:off x="909455" y="4457330"/>
            <a:ext cx="769210" cy="769211"/>
          </a:xfrm>
          <a:prstGeom prst="roundRect">
            <a:avLst>
              <a:gd fmla="val 9141" name="adj"/>
            </a:avLst>
          </a:prstGeom>
          <a:gradFill>
            <a:gsLst>
              <a:gs pos="0">
                <a:srgbClr val="0C344C"/>
              </a:gs>
              <a:gs pos="100000">
                <a:srgbClr val="19627F"/>
              </a:gs>
            </a:gsLst>
            <a:lin ang="5400000" scaled="0"/>
          </a:gradFill>
          <a:ln>
            <a:noFill/>
          </a:ln>
        </p:spPr>
        <p:txBody>
          <a:bodyPr anchorCtr="0" anchor="t" bIns="40075" lIns="80175" spcFirstLastPara="1" rIns="80175" wrap="square" tIns="40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2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"/>
          <p:cNvSpPr txBox="1"/>
          <p:nvPr/>
        </p:nvSpPr>
        <p:spPr>
          <a:xfrm>
            <a:off x="2283366" y="1674664"/>
            <a:ext cx="6691423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У РФ виробництво сірчаних сумішей має державне значення:</a:t>
            </a:r>
            <a:endParaRPr/>
          </a:p>
        </p:txBody>
      </p:sp>
      <p:sp>
        <p:nvSpPr>
          <p:cNvPr id="360" name="Google Shape;360;p9"/>
          <p:cNvSpPr txBox="1"/>
          <p:nvPr/>
        </p:nvSpPr>
        <p:spPr>
          <a:xfrm>
            <a:off x="2283366" y="4350223"/>
            <a:ext cx="8017354" cy="1120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02570"/>
                </a:solidFill>
                <a:latin typeface="Calibri"/>
                <a:ea typeface="Calibri"/>
                <a:cs typeface="Calibri"/>
                <a:sym typeface="Calibri"/>
              </a:rPr>
              <a:t>У США та Європі вироби із сіркоасфальтів та сіркобетонів широко використовують у різних сферах починаючи з 80 років: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arque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Владимир Никитенко</dc:creator>
</cp:coreProperties>
</file>